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12" r:id="rId1"/>
  </p:sldMasterIdLst>
  <p:notesMasterIdLst>
    <p:notesMasterId r:id="rId26"/>
  </p:notesMasterIdLst>
  <p:sldIdLst>
    <p:sldId id="523" r:id="rId2"/>
    <p:sldId id="696" r:id="rId3"/>
    <p:sldId id="704" r:id="rId4"/>
    <p:sldId id="697" r:id="rId5"/>
    <p:sldId id="667" r:id="rId6"/>
    <p:sldId id="700" r:id="rId7"/>
    <p:sldId id="701" r:id="rId8"/>
    <p:sldId id="670" r:id="rId9"/>
    <p:sldId id="702" r:id="rId10"/>
    <p:sldId id="671" r:id="rId11"/>
    <p:sldId id="596" r:id="rId12"/>
    <p:sldId id="703" r:id="rId13"/>
    <p:sldId id="706" r:id="rId14"/>
    <p:sldId id="707" r:id="rId15"/>
    <p:sldId id="609" r:id="rId16"/>
    <p:sldId id="611" r:id="rId17"/>
    <p:sldId id="708" r:id="rId18"/>
    <p:sldId id="709" r:id="rId19"/>
    <p:sldId id="713" r:id="rId20"/>
    <p:sldId id="710" r:id="rId21"/>
    <p:sldId id="714" r:id="rId22"/>
    <p:sldId id="715" r:id="rId23"/>
    <p:sldId id="711" r:id="rId24"/>
    <p:sldId id="71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 Robbins" initials="MS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6FB"/>
    <a:srgbClr val="FFC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17" autoAdjust="0"/>
    <p:restoredTop sz="50000" autoAdjust="0"/>
  </p:normalViewPr>
  <p:slideViewPr>
    <p:cSldViewPr snapToGrid="0" snapToObjects="1">
      <p:cViewPr varScale="1">
        <p:scale>
          <a:sx n="92" d="100"/>
          <a:sy n="92" d="100"/>
        </p:scale>
        <p:origin x="464" y="192"/>
      </p:cViewPr>
      <p:guideLst>
        <p:guide orient="horz" pos="2160"/>
        <p:guide pos="2880"/>
      </p:guideLst>
    </p:cSldViewPr>
  </p:slideViewPr>
  <p:outlineViewPr>
    <p:cViewPr>
      <p:scale>
        <a:sx n="33" d="100"/>
        <a:sy n="33" d="100"/>
      </p:scale>
      <p:origin x="47440" y="3640"/>
    </p:cViewPr>
  </p:outlineViewPr>
  <p:notesTextViewPr>
    <p:cViewPr>
      <p:scale>
        <a:sx n="100" d="100"/>
        <a:sy n="100" d="100"/>
      </p:scale>
      <p:origin x="0" y="0"/>
    </p:cViewPr>
  </p:notesTextViewPr>
  <p:sorterViewPr>
    <p:cViewPr>
      <p:scale>
        <a:sx n="145" d="100"/>
        <a:sy n="14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9355AD-240C-4B1D-B323-C4FA9E01408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2F31E751-CBE3-4BF7-BBC3-113992E13E86}">
      <dgm:prSet phldrT="[Text]" custT="1"/>
      <dgm:spPr/>
      <dgm:t>
        <a:bodyPr/>
        <a:lstStyle/>
        <a:p>
          <a:r>
            <a:rPr lang="en-US" sz="2800" dirty="0">
              <a:latin typeface="+mn-lt"/>
              <a:cs typeface="Arial" pitchFamily="34" charset="0"/>
            </a:rPr>
            <a:t>Traits</a:t>
          </a:r>
        </a:p>
      </dgm:t>
    </dgm:pt>
    <dgm:pt modelId="{78E6B3B8-5F60-4767-A4DC-A3104B918B20}" type="parTrans" cxnId="{0173F050-480C-47EC-A65F-BCAEE45F3D07}">
      <dgm:prSet/>
      <dgm:spPr/>
      <dgm:t>
        <a:bodyPr/>
        <a:lstStyle/>
        <a:p>
          <a:endParaRPr lang="en-US"/>
        </a:p>
      </dgm:t>
    </dgm:pt>
    <dgm:pt modelId="{C69C8E12-9773-408D-8F4B-75ACF893A960}" type="sibTrans" cxnId="{0173F050-480C-47EC-A65F-BCAEE45F3D07}">
      <dgm:prSet/>
      <dgm:spPr/>
      <dgm:t>
        <a:bodyPr/>
        <a:lstStyle/>
        <a:p>
          <a:endParaRPr lang="en-US"/>
        </a:p>
      </dgm:t>
    </dgm:pt>
    <dgm:pt modelId="{22C19884-4F9C-48A4-8674-EC692CEBF832}">
      <dgm:prSet phldrT="[Text]" custT="1"/>
      <dgm:spPr/>
      <dgm:t>
        <a:bodyPr/>
        <a:lstStyle/>
        <a:p>
          <a:pPr>
            <a:buNone/>
          </a:pPr>
          <a:r>
            <a:rPr lang="en-US" sz="2000" dirty="0">
              <a:latin typeface="+mn-lt"/>
              <a:cs typeface="Arial" pitchFamily="34" charset="0"/>
            </a:rPr>
            <a:t>Flexibility</a:t>
          </a:r>
        </a:p>
      </dgm:t>
    </dgm:pt>
    <dgm:pt modelId="{755F9039-5A70-4C27-B402-EADEDC9C9052}" type="parTrans" cxnId="{37702C78-8BE7-41B4-ABF6-E5F225401E90}">
      <dgm:prSet/>
      <dgm:spPr/>
      <dgm:t>
        <a:bodyPr/>
        <a:lstStyle/>
        <a:p>
          <a:endParaRPr lang="en-US"/>
        </a:p>
      </dgm:t>
    </dgm:pt>
    <dgm:pt modelId="{A3FB211B-B1E0-4332-87E3-CE66614611D2}" type="sibTrans" cxnId="{37702C78-8BE7-41B4-ABF6-E5F225401E90}">
      <dgm:prSet/>
      <dgm:spPr/>
      <dgm:t>
        <a:bodyPr/>
        <a:lstStyle/>
        <a:p>
          <a:endParaRPr lang="en-US"/>
        </a:p>
      </dgm:t>
    </dgm:pt>
    <dgm:pt modelId="{17096D81-79D5-4FD6-AD74-07A2833C80B9}">
      <dgm:prSet phldrT="[Text]" custT="1"/>
      <dgm:spPr/>
      <dgm:t>
        <a:bodyPr/>
        <a:lstStyle/>
        <a:p>
          <a:pPr>
            <a:buNone/>
          </a:pPr>
          <a:r>
            <a:rPr lang="en-US" sz="2000" dirty="0">
              <a:latin typeface="+mn-lt"/>
              <a:cs typeface="Arial" pitchFamily="34" charset="0"/>
            </a:rPr>
            <a:t>Compassionate</a:t>
          </a:r>
        </a:p>
      </dgm:t>
    </dgm:pt>
    <dgm:pt modelId="{5CE9B453-40D8-4794-A769-53CFCF1C7DB4}" type="parTrans" cxnId="{D9D12E02-89B2-4FE9-86B2-55C0EA67263A}">
      <dgm:prSet/>
      <dgm:spPr/>
      <dgm:t>
        <a:bodyPr/>
        <a:lstStyle/>
        <a:p>
          <a:endParaRPr lang="en-US"/>
        </a:p>
      </dgm:t>
    </dgm:pt>
    <dgm:pt modelId="{F9D38D80-F4D8-4D2A-9210-0F399F081E63}" type="sibTrans" cxnId="{D9D12E02-89B2-4FE9-86B2-55C0EA67263A}">
      <dgm:prSet/>
      <dgm:spPr/>
      <dgm:t>
        <a:bodyPr/>
        <a:lstStyle/>
        <a:p>
          <a:endParaRPr lang="en-US"/>
        </a:p>
      </dgm:t>
    </dgm:pt>
    <dgm:pt modelId="{232F09B6-3BA6-4A68-A330-4D147DC1B826}">
      <dgm:prSet phldrT="[Text]" custT="1"/>
      <dgm:spPr/>
      <dgm:t>
        <a:bodyPr/>
        <a:lstStyle/>
        <a:p>
          <a:r>
            <a:rPr lang="en-US" sz="2800" dirty="0">
              <a:latin typeface="+mn-lt"/>
              <a:cs typeface="Arial" pitchFamily="34" charset="0"/>
            </a:rPr>
            <a:t>Fearless</a:t>
          </a:r>
        </a:p>
      </dgm:t>
    </dgm:pt>
    <dgm:pt modelId="{C3601F7A-AF3A-4A8F-BBC7-8A64DB987733}" type="parTrans" cxnId="{23B02CE0-DFE0-4713-A467-664B288DB09B}">
      <dgm:prSet/>
      <dgm:spPr/>
      <dgm:t>
        <a:bodyPr/>
        <a:lstStyle/>
        <a:p>
          <a:endParaRPr lang="en-US"/>
        </a:p>
      </dgm:t>
    </dgm:pt>
    <dgm:pt modelId="{2E038FFD-1906-467F-94C0-B13536ADE239}" type="sibTrans" cxnId="{23B02CE0-DFE0-4713-A467-664B288DB09B}">
      <dgm:prSet/>
      <dgm:spPr/>
      <dgm:t>
        <a:bodyPr/>
        <a:lstStyle/>
        <a:p>
          <a:endParaRPr lang="en-US"/>
        </a:p>
      </dgm:t>
    </dgm:pt>
    <dgm:pt modelId="{2471D803-17AE-4D45-8A4D-7E89F5A48F4C}">
      <dgm:prSet phldrT="[Text]" custT="1"/>
      <dgm:spPr/>
      <dgm:t>
        <a:bodyPr/>
        <a:lstStyle/>
        <a:p>
          <a:pPr marL="228600" indent="0" algn="l" defTabSz="889000">
            <a:lnSpc>
              <a:spcPct val="90000"/>
            </a:lnSpc>
            <a:spcBef>
              <a:spcPct val="0"/>
            </a:spcBef>
            <a:spcAft>
              <a:spcPct val="15000"/>
            </a:spcAft>
            <a:buNone/>
          </a:pPr>
          <a:r>
            <a:rPr lang="en-US" sz="2000" dirty="0">
              <a:latin typeface="+mn-lt"/>
              <a:cs typeface="Arial" pitchFamily="34" charset="0"/>
            </a:rPr>
            <a:t>Advocacy</a:t>
          </a:r>
        </a:p>
      </dgm:t>
    </dgm:pt>
    <dgm:pt modelId="{840975F9-EB0D-44F8-833F-E49C1E189962}" type="parTrans" cxnId="{64AA3A7C-DCB5-476F-B7C8-1CFFD032F5FA}">
      <dgm:prSet/>
      <dgm:spPr/>
      <dgm:t>
        <a:bodyPr/>
        <a:lstStyle/>
        <a:p>
          <a:endParaRPr lang="en-US"/>
        </a:p>
      </dgm:t>
    </dgm:pt>
    <dgm:pt modelId="{4669E0FA-9B81-488F-8240-13314BAB3137}" type="sibTrans" cxnId="{64AA3A7C-DCB5-476F-B7C8-1CFFD032F5FA}">
      <dgm:prSet/>
      <dgm:spPr/>
      <dgm:t>
        <a:bodyPr/>
        <a:lstStyle/>
        <a:p>
          <a:endParaRPr lang="en-US"/>
        </a:p>
      </dgm:t>
    </dgm:pt>
    <dgm:pt modelId="{3E30585E-EA0F-4542-9A91-F46C6E9418EE}">
      <dgm:prSet phldrT="[Text]" custT="1"/>
      <dgm:spPr/>
      <dgm:t>
        <a:bodyPr/>
        <a:lstStyle/>
        <a:p>
          <a:pPr>
            <a:buNone/>
          </a:pPr>
          <a:r>
            <a:rPr lang="en-US" sz="2000" dirty="0">
              <a:latin typeface="+mn-lt"/>
              <a:cs typeface="Arial" pitchFamily="34" charset="0"/>
            </a:rPr>
            <a:t>Humble</a:t>
          </a:r>
        </a:p>
      </dgm:t>
    </dgm:pt>
    <dgm:pt modelId="{6D58F736-9D24-48ED-8E54-10D35012D901}" type="parTrans" cxnId="{069E4E02-57BD-45A6-BEC8-3401483DFA9B}">
      <dgm:prSet/>
      <dgm:spPr/>
      <dgm:t>
        <a:bodyPr/>
        <a:lstStyle/>
        <a:p>
          <a:endParaRPr lang="en-US"/>
        </a:p>
      </dgm:t>
    </dgm:pt>
    <dgm:pt modelId="{B12667A7-5315-4052-87B2-464421C16C7A}" type="sibTrans" cxnId="{069E4E02-57BD-45A6-BEC8-3401483DFA9B}">
      <dgm:prSet/>
      <dgm:spPr/>
      <dgm:t>
        <a:bodyPr/>
        <a:lstStyle/>
        <a:p>
          <a:endParaRPr lang="en-US"/>
        </a:p>
      </dgm:t>
    </dgm:pt>
    <dgm:pt modelId="{BA8DFFF0-1A3D-4A47-8B6F-F8B87264D5B8}">
      <dgm:prSet phldrT="[Text]" custT="1"/>
      <dgm:spPr/>
      <dgm:t>
        <a:bodyPr/>
        <a:lstStyle/>
        <a:p>
          <a:endParaRPr lang="en-US" sz="2000" dirty="0">
            <a:latin typeface="Arial" pitchFamily="34" charset="0"/>
            <a:cs typeface="Arial" pitchFamily="34" charset="0"/>
          </a:endParaRPr>
        </a:p>
      </dgm:t>
    </dgm:pt>
    <dgm:pt modelId="{90CB38D9-D396-4007-AB37-DA23C8A846E5}" type="parTrans" cxnId="{747A944C-9C10-43BD-9F1D-559F05CEC6EE}">
      <dgm:prSet/>
      <dgm:spPr/>
      <dgm:t>
        <a:bodyPr/>
        <a:lstStyle/>
        <a:p>
          <a:endParaRPr lang="en-US"/>
        </a:p>
      </dgm:t>
    </dgm:pt>
    <dgm:pt modelId="{D7871C44-119D-47A0-BBDB-0636332EBB6A}" type="sibTrans" cxnId="{747A944C-9C10-43BD-9F1D-559F05CEC6EE}">
      <dgm:prSet/>
      <dgm:spPr/>
      <dgm:t>
        <a:bodyPr/>
        <a:lstStyle/>
        <a:p>
          <a:endParaRPr lang="en-US"/>
        </a:p>
      </dgm:t>
    </dgm:pt>
    <dgm:pt modelId="{5D3083D3-7ED9-41AB-9EC8-17CA8453B769}">
      <dgm:prSet phldrT="[Text]" custT="1"/>
      <dgm:spPr/>
      <dgm:t>
        <a:bodyPr/>
        <a:lstStyle/>
        <a:p>
          <a:pPr marL="228600" indent="0" algn="l" defTabSz="889000">
            <a:lnSpc>
              <a:spcPct val="90000"/>
            </a:lnSpc>
            <a:spcBef>
              <a:spcPct val="0"/>
            </a:spcBef>
            <a:spcAft>
              <a:spcPct val="15000"/>
            </a:spcAft>
            <a:buNone/>
          </a:pPr>
          <a:r>
            <a:rPr lang="en-US" sz="2000" dirty="0">
              <a:latin typeface="+mn-lt"/>
              <a:cs typeface="Arial" pitchFamily="34" charset="0"/>
            </a:rPr>
            <a:t>Taking Risks</a:t>
          </a:r>
        </a:p>
      </dgm:t>
    </dgm:pt>
    <dgm:pt modelId="{63A82CC2-A3E4-4BA4-9B5E-846A511CCBED}" type="parTrans" cxnId="{2EB445C0-F9B3-47B5-8C36-19DFDF4FA968}">
      <dgm:prSet/>
      <dgm:spPr/>
      <dgm:t>
        <a:bodyPr/>
        <a:lstStyle/>
        <a:p>
          <a:endParaRPr lang="en-US"/>
        </a:p>
      </dgm:t>
    </dgm:pt>
    <dgm:pt modelId="{BE25550A-E4DB-41D4-8CB8-8ED72CB90A75}" type="sibTrans" cxnId="{2EB445C0-F9B3-47B5-8C36-19DFDF4FA968}">
      <dgm:prSet/>
      <dgm:spPr/>
      <dgm:t>
        <a:bodyPr/>
        <a:lstStyle/>
        <a:p>
          <a:endParaRPr lang="en-US"/>
        </a:p>
      </dgm:t>
    </dgm:pt>
    <dgm:pt modelId="{26378D9B-6AB7-42E1-81B4-AFA69B034774}">
      <dgm:prSet phldrT="[Text]" custT="1"/>
      <dgm:spPr/>
      <dgm:t>
        <a:bodyPr/>
        <a:lstStyle/>
        <a:p>
          <a:pPr>
            <a:buNone/>
          </a:pPr>
          <a:r>
            <a:rPr lang="en-US" sz="2000" dirty="0">
              <a:latin typeface="+mn-lt"/>
              <a:cs typeface="Arial" pitchFamily="34" charset="0"/>
            </a:rPr>
            <a:t>Warm</a:t>
          </a:r>
        </a:p>
      </dgm:t>
    </dgm:pt>
    <dgm:pt modelId="{D5B058D1-3813-4E0C-AA39-5FB2EDBDCE74}" type="parTrans" cxnId="{E4D646BA-3716-40DB-9846-FC7CA7B783FA}">
      <dgm:prSet/>
      <dgm:spPr/>
      <dgm:t>
        <a:bodyPr/>
        <a:lstStyle/>
        <a:p>
          <a:endParaRPr lang="en-US"/>
        </a:p>
      </dgm:t>
    </dgm:pt>
    <dgm:pt modelId="{ADAF52FE-4B97-485A-8776-69262D1CC147}" type="sibTrans" cxnId="{E4D646BA-3716-40DB-9846-FC7CA7B783FA}">
      <dgm:prSet/>
      <dgm:spPr/>
      <dgm:t>
        <a:bodyPr/>
        <a:lstStyle/>
        <a:p>
          <a:endParaRPr lang="en-US"/>
        </a:p>
      </dgm:t>
    </dgm:pt>
    <dgm:pt modelId="{F25F3133-1CD6-401F-99C7-B3255A1ACB67}">
      <dgm:prSet phldrT="[Text]" custT="1"/>
      <dgm:spPr/>
      <dgm:t>
        <a:bodyPr/>
        <a:lstStyle/>
        <a:p>
          <a:pPr>
            <a:buNone/>
          </a:pPr>
          <a:r>
            <a:rPr lang="en-US" sz="2000" dirty="0">
              <a:latin typeface="+mn-lt"/>
              <a:cs typeface="Arial" pitchFamily="34" charset="0"/>
            </a:rPr>
            <a:t>Directive</a:t>
          </a:r>
        </a:p>
      </dgm:t>
    </dgm:pt>
    <dgm:pt modelId="{5DA12D0A-211D-4D9B-AADE-617F17504DF0}" type="parTrans" cxnId="{911BB8A2-F552-429F-AF48-1FCAA1EAEB6C}">
      <dgm:prSet/>
      <dgm:spPr/>
      <dgm:t>
        <a:bodyPr/>
        <a:lstStyle/>
        <a:p>
          <a:endParaRPr lang="en-US"/>
        </a:p>
      </dgm:t>
    </dgm:pt>
    <dgm:pt modelId="{F05EBB81-6E34-48CB-93D1-B5E766A56A1D}" type="sibTrans" cxnId="{911BB8A2-F552-429F-AF48-1FCAA1EAEB6C}">
      <dgm:prSet/>
      <dgm:spPr/>
      <dgm:t>
        <a:bodyPr/>
        <a:lstStyle/>
        <a:p>
          <a:endParaRPr lang="en-US"/>
        </a:p>
      </dgm:t>
    </dgm:pt>
    <dgm:pt modelId="{8344577A-A14A-4043-8BFF-11D4A66A4C99}">
      <dgm:prSet phldrT="[Text]" custT="1"/>
      <dgm:spPr/>
      <dgm:t>
        <a:bodyPr/>
        <a:lstStyle/>
        <a:p>
          <a:pPr marL="228600" indent="0" algn="l" defTabSz="889000">
            <a:lnSpc>
              <a:spcPct val="90000"/>
            </a:lnSpc>
            <a:spcBef>
              <a:spcPct val="0"/>
            </a:spcBef>
            <a:spcAft>
              <a:spcPct val="15000"/>
            </a:spcAft>
            <a:buNone/>
          </a:pPr>
          <a:r>
            <a:rPr lang="en-US" sz="2000" dirty="0">
              <a:latin typeface="+mn-lt"/>
              <a:cs typeface="Arial" pitchFamily="34" charset="0"/>
            </a:rPr>
            <a:t>Committed</a:t>
          </a:r>
        </a:p>
      </dgm:t>
    </dgm:pt>
    <dgm:pt modelId="{D621DBA5-9150-41DC-84AD-A4DDB5E3920B}" type="parTrans" cxnId="{B30555D0-C70B-4057-B70A-BE34AF1EDE5A}">
      <dgm:prSet/>
      <dgm:spPr/>
      <dgm:t>
        <a:bodyPr/>
        <a:lstStyle/>
        <a:p>
          <a:endParaRPr lang="en-US"/>
        </a:p>
      </dgm:t>
    </dgm:pt>
    <dgm:pt modelId="{7BF37238-A1AB-4383-B0DA-5FAD79A89F78}" type="sibTrans" cxnId="{B30555D0-C70B-4057-B70A-BE34AF1EDE5A}">
      <dgm:prSet/>
      <dgm:spPr/>
      <dgm:t>
        <a:bodyPr/>
        <a:lstStyle/>
        <a:p>
          <a:endParaRPr lang="en-US"/>
        </a:p>
      </dgm:t>
    </dgm:pt>
    <dgm:pt modelId="{74DE365A-0101-4157-8043-3D91B93BF31F}">
      <dgm:prSet phldrT="[Text]" custT="1"/>
      <dgm:spPr/>
      <dgm:t>
        <a:bodyPr/>
        <a:lstStyle/>
        <a:p>
          <a:pPr marL="228600" indent="0" algn="l" defTabSz="889000">
            <a:lnSpc>
              <a:spcPct val="90000"/>
            </a:lnSpc>
            <a:spcBef>
              <a:spcPct val="0"/>
            </a:spcBef>
            <a:spcAft>
              <a:spcPct val="15000"/>
            </a:spcAft>
            <a:buNone/>
          </a:pPr>
          <a:r>
            <a:rPr lang="en-US" sz="2000" dirty="0">
              <a:latin typeface="+mn-lt"/>
              <a:cs typeface="Arial" pitchFamily="34" charset="0"/>
            </a:rPr>
            <a:t>Relentless</a:t>
          </a:r>
        </a:p>
      </dgm:t>
    </dgm:pt>
    <dgm:pt modelId="{82015ED2-8189-46C9-A780-BA3F3177B5FE}" type="parTrans" cxnId="{C964734C-1655-49A3-A7B4-B3871A174FC3}">
      <dgm:prSet/>
      <dgm:spPr/>
      <dgm:t>
        <a:bodyPr/>
        <a:lstStyle/>
        <a:p>
          <a:endParaRPr lang="en-US"/>
        </a:p>
      </dgm:t>
    </dgm:pt>
    <dgm:pt modelId="{A14D32B9-F472-4061-9950-C0C4711D6F79}" type="sibTrans" cxnId="{C964734C-1655-49A3-A7B4-B3871A174FC3}">
      <dgm:prSet/>
      <dgm:spPr/>
      <dgm:t>
        <a:bodyPr/>
        <a:lstStyle/>
        <a:p>
          <a:endParaRPr lang="en-US"/>
        </a:p>
      </dgm:t>
    </dgm:pt>
    <dgm:pt modelId="{9BF7CC44-87B6-8B40-BF83-F2F597113468}">
      <dgm:prSet phldrT="[Text]" custT="1"/>
      <dgm:spPr/>
      <dgm:t>
        <a:bodyPr/>
        <a:lstStyle/>
        <a:p>
          <a:pPr>
            <a:buNone/>
          </a:pPr>
          <a:r>
            <a:rPr lang="en-US" sz="2000" dirty="0">
              <a:latin typeface="+mn-lt"/>
              <a:cs typeface="Arial" pitchFamily="34" charset="0"/>
            </a:rPr>
            <a:t>Relational</a:t>
          </a:r>
        </a:p>
      </dgm:t>
    </dgm:pt>
    <dgm:pt modelId="{F3A98E02-2CDC-1C4C-8C4C-CA0E1F56FB5C}" type="parTrans" cxnId="{B45E1D96-2906-1647-8C65-8D3C34B29D7E}">
      <dgm:prSet/>
      <dgm:spPr/>
      <dgm:t>
        <a:bodyPr/>
        <a:lstStyle/>
        <a:p>
          <a:endParaRPr lang="en-US"/>
        </a:p>
      </dgm:t>
    </dgm:pt>
    <dgm:pt modelId="{71583A80-9062-1E4A-83C7-AF471B5D48ED}" type="sibTrans" cxnId="{B45E1D96-2906-1647-8C65-8D3C34B29D7E}">
      <dgm:prSet/>
      <dgm:spPr/>
      <dgm:t>
        <a:bodyPr/>
        <a:lstStyle/>
        <a:p>
          <a:endParaRPr lang="en-US"/>
        </a:p>
      </dgm:t>
    </dgm:pt>
    <dgm:pt modelId="{E692C28F-4548-44D8-8A84-376FE8E445B7}" type="pres">
      <dgm:prSet presAssocID="{DB9355AD-240C-4B1D-B323-C4FA9E014082}" presName="Name0" presStyleCnt="0">
        <dgm:presLayoutVars>
          <dgm:chMax val="7"/>
          <dgm:dir/>
          <dgm:animLvl val="lvl"/>
          <dgm:resizeHandles val="exact"/>
        </dgm:presLayoutVars>
      </dgm:prSet>
      <dgm:spPr/>
      <dgm:t>
        <a:bodyPr/>
        <a:lstStyle/>
        <a:p>
          <a:endParaRPr lang="en-US"/>
        </a:p>
      </dgm:t>
    </dgm:pt>
    <dgm:pt modelId="{9718F608-9A34-4ADA-A7D5-3216BD05D794}" type="pres">
      <dgm:prSet presAssocID="{2F31E751-CBE3-4BF7-BBC3-113992E13E86}" presName="circle1" presStyleLbl="node1" presStyleIdx="0" presStyleCnt="2"/>
      <dgm:spPr/>
    </dgm:pt>
    <dgm:pt modelId="{365069E9-E63E-4E9B-8CFA-3C12A8A08760}" type="pres">
      <dgm:prSet presAssocID="{2F31E751-CBE3-4BF7-BBC3-113992E13E86}" presName="space" presStyleCnt="0"/>
      <dgm:spPr/>
    </dgm:pt>
    <dgm:pt modelId="{72537579-F05C-48BE-95C0-4CCB69F68E3B}" type="pres">
      <dgm:prSet presAssocID="{2F31E751-CBE3-4BF7-BBC3-113992E13E86}" presName="rect1" presStyleLbl="alignAcc1" presStyleIdx="0" presStyleCnt="2" custLinFactNeighborY="521"/>
      <dgm:spPr/>
      <dgm:t>
        <a:bodyPr/>
        <a:lstStyle/>
        <a:p>
          <a:endParaRPr lang="en-US"/>
        </a:p>
      </dgm:t>
    </dgm:pt>
    <dgm:pt modelId="{6F2339F3-68D7-4327-8B76-2A6A99CCE1AC}" type="pres">
      <dgm:prSet presAssocID="{232F09B6-3BA6-4A68-A330-4D147DC1B826}" presName="vertSpace2" presStyleLbl="node1" presStyleIdx="0" presStyleCnt="2"/>
      <dgm:spPr/>
    </dgm:pt>
    <dgm:pt modelId="{567FA881-8C4B-4EE8-87F2-45ECA9BDFAEC}" type="pres">
      <dgm:prSet presAssocID="{232F09B6-3BA6-4A68-A330-4D147DC1B826}" presName="circle2" presStyleLbl="node1" presStyleIdx="1" presStyleCnt="2"/>
      <dgm:spPr/>
    </dgm:pt>
    <dgm:pt modelId="{640AB70E-49C9-4F96-9197-DEB2629A7E93}" type="pres">
      <dgm:prSet presAssocID="{232F09B6-3BA6-4A68-A330-4D147DC1B826}" presName="rect2" presStyleLbl="alignAcc1" presStyleIdx="1" presStyleCnt="2"/>
      <dgm:spPr/>
      <dgm:t>
        <a:bodyPr/>
        <a:lstStyle/>
        <a:p>
          <a:endParaRPr lang="en-US"/>
        </a:p>
      </dgm:t>
    </dgm:pt>
    <dgm:pt modelId="{1C0EF38F-87C1-42EE-B951-F1DA7BE2F196}" type="pres">
      <dgm:prSet presAssocID="{2F31E751-CBE3-4BF7-BBC3-113992E13E86}" presName="rect1ParTx" presStyleLbl="alignAcc1" presStyleIdx="1" presStyleCnt="2">
        <dgm:presLayoutVars>
          <dgm:chMax val="1"/>
          <dgm:bulletEnabled val="1"/>
        </dgm:presLayoutVars>
      </dgm:prSet>
      <dgm:spPr/>
      <dgm:t>
        <a:bodyPr/>
        <a:lstStyle/>
        <a:p>
          <a:endParaRPr lang="en-US"/>
        </a:p>
      </dgm:t>
    </dgm:pt>
    <dgm:pt modelId="{A56BFA48-0058-44F3-AECD-7F0D885D4739}" type="pres">
      <dgm:prSet presAssocID="{2F31E751-CBE3-4BF7-BBC3-113992E13E86}" presName="rect1ChTx" presStyleLbl="alignAcc1" presStyleIdx="1" presStyleCnt="2" custLinFactNeighborX="-605" custLinFactNeighborY="7660">
        <dgm:presLayoutVars>
          <dgm:bulletEnabled val="1"/>
        </dgm:presLayoutVars>
      </dgm:prSet>
      <dgm:spPr/>
      <dgm:t>
        <a:bodyPr/>
        <a:lstStyle/>
        <a:p>
          <a:endParaRPr lang="en-US"/>
        </a:p>
      </dgm:t>
    </dgm:pt>
    <dgm:pt modelId="{9E515365-5E01-400D-A683-FB66CD2E5CFA}" type="pres">
      <dgm:prSet presAssocID="{232F09B6-3BA6-4A68-A330-4D147DC1B826}" presName="rect2ParTx" presStyleLbl="alignAcc1" presStyleIdx="1" presStyleCnt="2">
        <dgm:presLayoutVars>
          <dgm:chMax val="1"/>
          <dgm:bulletEnabled val="1"/>
        </dgm:presLayoutVars>
      </dgm:prSet>
      <dgm:spPr/>
      <dgm:t>
        <a:bodyPr/>
        <a:lstStyle/>
        <a:p>
          <a:endParaRPr lang="en-US"/>
        </a:p>
      </dgm:t>
    </dgm:pt>
    <dgm:pt modelId="{CD3EB226-1667-4685-B6DC-DC2EBDE4AED2}" type="pres">
      <dgm:prSet presAssocID="{232F09B6-3BA6-4A68-A330-4D147DC1B826}" presName="rect2ChTx" presStyleLbl="alignAcc1" presStyleIdx="1" presStyleCnt="2" custScaleX="120813">
        <dgm:presLayoutVars>
          <dgm:bulletEnabled val="1"/>
        </dgm:presLayoutVars>
      </dgm:prSet>
      <dgm:spPr/>
      <dgm:t>
        <a:bodyPr/>
        <a:lstStyle/>
        <a:p>
          <a:endParaRPr lang="en-US"/>
        </a:p>
      </dgm:t>
    </dgm:pt>
  </dgm:ptLst>
  <dgm:cxnLst>
    <dgm:cxn modelId="{069E4E02-57BD-45A6-BEC8-3401483DFA9B}" srcId="{2F31E751-CBE3-4BF7-BBC3-113992E13E86}" destId="{3E30585E-EA0F-4542-9A91-F46C6E9418EE}" srcOrd="1" destOrd="0" parTransId="{6D58F736-9D24-48ED-8E54-10D35012D901}" sibTransId="{B12667A7-5315-4052-87B2-464421C16C7A}"/>
    <dgm:cxn modelId="{23B02CE0-DFE0-4713-A467-664B288DB09B}" srcId="{DB9355AD-240C-4B1D-B323-C4FA9E014082}" destId="{232F09B6-3BA6-4A68-A330-4D147DC1B826}" srcOrd="1" destOrd="0" parTransId="{C3601F7A-AF3A-4A8F-BBC7-8A64DB987733}" sibTransId="{2E038FFD-1906-467F-94C0-B13536ADE239}"/>
    <dgm:cxn modelId="{B30555D0-C70B-4057-B70A-BE34AF1EDE5A}" srcId="{232F09B6-3BA6-4A68-A330-4D147DC1B826}" destId="{8344577A-A14A-4043-8BFF-11D4A66A4C99}" srcOrd="1" destOrd="0" parTransId="{D621DBA5-9150-41DC-84AD-A4DDB5E3920B}" sibTransId="{7BF37238-A1AB-4383-B0DA-5FAD79A89F78}"/>
    <dgm:cxn modelId="{71B22A15-67C1-42E8-A3EA-1F73B9F3BE20}" type="presOf" srcId="{BA8DFFF0-1A3D-4A47-8B6F-F8B87264D5B8}" destId="{A56BFA48-0058-44F3-AECD-7F0D885D4739}" srcOrd="0" destOrd="6" presId="urn:microsoft.com/office/officeart/2005/8/layout/target3"/>
    <dgm:cxn modelId="{0B56BACF-9DAC-4D8C-BAA7-0DBA456C6E43}" type="presOf" srcId="{8344577A-A14A-4043-8BFF-11D4A66A4C99}" destId="{CD3EB226-1667-4685-B6DC-DC2EBDE4AED2}" srcOrd="0" destOrd="1" presId="urn:microsoft.com/office/officeart/2005/8/layout/target3"/>
    <dgm:cxn modelId="{2ED30E1F-FBE2-4057-8C30-AB2E02FBE327}" type="presOf" srcId="{2F31E751-CBE3-4BF7-BBC3-113992E13E86}" destId="{72537579-F05C-48BE-95C0-4CCB69F68E3B}" srcOrd="0" destOrd="0" presId="urn:microsoft.com/office/officeart/2005/8/layout/target3"/>
    <dgm:cxn modelId="{0173F050-480C-47EC-A65F-BCAEE45F3D07}" srcId="{DB9355AD-240C-4B1D-B323-C4FA9E014082}" destId="{2F31E751-CBE3-4BF7-BBC3-113992E13E86}" srcOrd="0" destOrd="0" parTransId="{78E6B3B8-5F60-4767-A4DC-A3104B918B20}" sibTransId="{C69C8E12-9773-408D-8F4B-75ACF893A960}"/>
    <dgm:cxn modelId="{15F81B39-1477-4B11-A4A3-EC3ED3C93629}" type="presOf" srcId="{2471D803-17AE-4D45-8A4D-7E89F5A48F4C}" destId="{CD3EB226-1667-4685-B6DC-DC2EBDE4AED2}" srcOrd="0" destOrd="0" presId="urn:microsoft.com/office/officeart/2005/8/layout/target3"/>
    <dgm:cxn modelId="{C964734C-1655-49A3-A7B4-B3871A174FC3}" srcId="{232F09B6-3BA6-4A68-A330-4D147DC1B826}" destId="{74DE365A-0101-4157-8043-3D91B93BF31F}" srcOrd="2" destOrd="0" parTransId="{82015ED2-8189-46C9-A780-BA3F3177B5FE}" sibTransId="{A14D32B9-F472-4061-9950-C0C4711D6F79}"/>
    <dgm:cxn modelId="{92AFFC7F-799B-4441-AB75-06D5E83815D9}" type="presOf" srcId="{74DE365A-0101-4157-8043-3D91B93BF31F}" destId="{CD3EB226-1667-4685-B6DC-DC2EBDE4AED2}" srcOrd="0" destOrd="2" presId="urn:microsoft.com/office/officeart/2005/8/layout/target3"/>
    <dgm:cxn modelId="{30EE15B1-A557-48E6-BCEF-9F0D129454B4}" type="presOf" srcId="{26378D9B-6AB7-42E1-81B4-AFA69B034774}" destId="{A56BFA48-0058-44F3-AECD-7F0D885D4739}" srcOrd="0" destOrd="3" presId="urn:microsoft.com/office/officeart/2005/8/layout/target3"/>
    <dgm:cxn modelId="{DA926834-D7DF-4B40-A313-25E6D13636D6}" type="presOf" srcId="{17096D81-79D5-4FD6-AD74-07A2833C80B9}" destId="{A56BFA48-0058-44F3-AECD-7F0D885D4739}" srcOrd="0" destOrd="2" presId="urn:microsoft.com/office/officeart/2005/8/layout/target3"/>
    <dgm:cxn modelId="{64AA3A7C-DCB5-476F-B7C8-1CFFD032F5FA}" srcId="{232F09B6-3BA6-4A68-A330-4D147DC1B826}" destId="{2471D803-17AE-4D45-8A4D-7E89F5A48F4C}" srcOrd="0" destOrd="0" parTransId="{840975F9-EB0D-44F8-833F-E49C1E189962}" sibTransId="{4669E0FA-9B81-488F-8240-13314BAB3137}"/>
    <dgm:cxn modelId="{B45E1D96-2906-1647-8C65-8D3C34B29D7E}" srcId="{2F31E751-CBE3-4BF7-BBC3-113992E13E86}" destId="{9BF7CC44-87B6-8B40-BF83-F2F597113468}" srcOrd="5" destOrd="0" parTransId="{F3A98E02-2CDC-1C4C-8C4C-CA0E1F56FB5C}" sibTransId="{71583A80-9062-1E4A-83C7-AF471B5D48ED}"/>
    <dgm:cxn modelId="{2EB445C0-F9B3-47B5-8C36-19DFDF4FA968}" srcId="{232F09B6-3BA6-4A68-A330-4D147DC1B826}" destId="{5D3083D3-7ED9-41AB-9EC8-17CA8453B769}" srcOrd="3" destOrd="0" parTransId="{63A82CC2-A3E4-4BA4-9B5E-846A511CCBED}" sibTransId="{BE25550A-E4DB-41D4-8CB8-8ED72CB90A75}"/>
    <dgm:cxn modelId="{C019B914-AF57-49D1-B270-674E2DDB9DD4}" type="presOf" srcId="{232F09B6-3BA6-4A68-A330-4D147DC1B826}" destId="{9E515365-5E01-400D-A683-FB66CD2E5CFA}" srcOrd="1" destOrd="0" presId="urn:microsoft.com/office/officeart/2005/8/layout/target3"/>
    <dgm:cxn modelId="{08BCD3E5-36F4-4EDD-B5A2-22395E8B1C14}" type="presOf" srcId="{F25F3133-1CD6-401F-99C7-B3255A1ACB67}" destId="{A56BFA48-0058-44F3-AECD-7F0D885D4739}" srcOrd="0" destOrd="4" presId="urn:microsoft.com/office/officeart/2005/8/layout/target3"/>
    <dgm:cxn modelId="{E4D646BA-3716-40DB-9846-FC7CA7B783FA}" srcId="{2F31E751-CBE3-4BF7-BBC3-113992E13E86}" destId="{26378D9B-6AB7-42E1-81B4-AFA69B034774}" srcOrd="3" destOrd="0" parTransId="{D5B058D1-3813-4E0C-AA39-5FB2EDBDCE74}" sibTransId="{ADAF52FE-4B97-485A-8776-69262D1CC147}"/>
    <dgm:cxn modelId="{747A944C-9C10-43BD-9F1D-559F05CEC6EE}" srcId="{2F31E751-CBE3-4BF7-BBC3-113992E13E86}" destId="{BA8DFFF0-1A3D-4A47-8B6F-F8B87264D5B8}" srcOrd="6" destOrd="0" parTransId="{90CB38D9-D396-4007-AB37-DA23C8A846E5}" sibTransId="{D7871C44-119D-47A0-BBDB-0636332EBB6A}"/>
    <dgm:cxn modelId="{25582BE7-304A-4DC9-B950-D5EEEEFA0ADD}" type="presOf" srcId="{22C19884-4F9C-48A4-8674-EC692CEBF832}" destId="{A56BFA48-0058-44F3-AECD-7F0D885D4739}" srcOrd="0" destOrd="0" presId="urn:microsoft.com/office/officeart/2005/8/layout/target3"/>
    <dgm:cxn modelId="{0693C7BE-9363-421A-A0A0-329D7174938D}" type="presOf" srcId="{3E30585E-EA0F-4542-9A91-F46C6E9418EE}" destId="{A56BFA48-0058-44F3-AECD-7F0D885D4739}" srcOrd="0" destOrd="1" presId="urn:microsoft.com/office/officeart/2005/8/layout/target3"/>
    <dgm:cxn modelId="{911BB8A2-F552-429F-AF48-1FCAA1EAEB6C}" srcId="{2F31E751-CBE3-4BF7-BBC3-113992E13E86}" destId="{F25F3133-1CD6-401F-99C7-B3255A1ACB67}" srcOrd="4" destOrd="0" parTransId="{5DA12D0A-211D-4D9B-AADE-617F17504DF0}" sibTransId="{F05EBB81-6E34-48CB-93D1-B5E766A56A1D}"/>
    <dgm:cxn modelId="{B1F83A63-4F8C-429E-856F-58E5ABDF7956}" type="presOf" srcId="{2F31E751-CBE3-4BF7-BBC3-113992E13E86}" destId="{1C0EF38F-87C1-42EE-B951-F1DA7BE2F196}" srcOrd="1" destOrd="0" presId="urn:microsoft.com/office/officeart/2005/8/layout/target3"/>
    <dgm:cxn modelId="{27B00FBD-FB93-495F-AA9A-86839D4EFD26}" type="presOf" srcId="{232F09B6-3BA6-4A68-A330-4D147DC1B826}" destId="{640AB70E-49C9-4F96-9197-DEB2629A7E93}" srcOrd="0" destOrd="0" presId="urn:microsoft.com/office/officeart/2005/8/layout/target3"/>
    <dgm:cxn modelId="{31779A85-D0AC-433B-93D4-6F7F47EB4D63}" type="presOf" srcId="{5D3083D3-7ED9-41AB-9EC8-17CA8453B769}" destId="{CD3EB226-1667-4685-B6DC-DC2EBDE4AED2}" srcOrd="0" destOrd="3" presId="urn:microsoft.com/office/officeart/2005/8/layout/target3"/>
    <dgm:cxn modelId="{FB933109-09BB-4B9F-88B6-E291A31202CA}" type="presOf" srcId="{9BF7CC44-87B6-8B40-BF83-F2F597113468}" destId="{A56BFA48-0058-44F3-AECD-7F0D885D4739}" srcOrd="0" destOrd="5" presId="urn:microsoft.com/office/officeart/2005/8/layout/target3"/>
    <dgm:cxn modelId="{37702C78-8BE7-41B4-ABF6-E5F225401E90}" srcId="{2F31E751-CBE3-4BF7-BBC3-113992E13E86}" destId="{22C19884-4F9C-48A4-8674-EC692CEBF832}" srcOrd="0" destOrd="0" parTransId="{755F9039-5A70-4C27-B402-EADEDC9C9052}" sibTransId="{A3FB211B-B1E0-4332-87E3-CE66614611D2}"/>
    <dgm:cxn modelId="{69F7AAE8-4CF5-4F23-917A-23E2C168E137}" type="presOf" srcId="{DB9355AD-240C-4B1D-B323-C4FA9E014082}" destId="{E692C28F-4548-44D8-8A84-376FE8E445B7}" srcOrd="0" destOrd="0" presId="urn:microsoft.com/office/officeart/2005/8/layout/target3"/>
    <dgm:cxn modelId="{D9D12E02-89B2-4FE9-86B2-55C0EA67263A}" srcId="{2F31E751-CBE3-4BF7-BBC3-113992E13E86}" destId="{17096D81-79D5-4FD6-AD74-07A2833C80B9}" srcOrd="2" destOrd="0" parTransId="{5CE9B453-40D8-4794-A769-53CFCF1C7DB4}" sibTransId="{F9D38D80-F4D8-4D2A-9210-0F399F081E63}"/>
    <dgm:cxn modelId="{DE793FE4-3DA6-4CBA-8241-1123158D7050}" type="presParOf" srcId="{E692C28F-4548-44D8-8A84-376FE8E445B7}" destId="{9718F608-9A34-4ADA-A7D5-3216BD05D794}" srcOrd="0" destOrd="0" presId="urn:microsoft.com/office/officeart/2005/8/layout/target3"/>
    <dgm:cxn modelId="{F441FFC6-AE0C-4E8C-A787-846CD91E5377}" type="presParOf" srcId="{E692C28F-4548-44D8-8A84-376FE8E445B7}" destId="{365069E9-E63E-4E9B-8CFA-3C12A8A08760}" srcOrd="1" destOrd="0" presId="urn:microsoft.com/office/officeart/2005/8/layout/target3"/>
    <dgm:cxn modelId="{B9CA5284-4D88-4A6E-9560-268658E08390}" type="presParOf" srcId="{E692C28F-4548-44D8-8A84-376FE8E445B7}" destId="{72537579-F05C-48BE-95C0-4CCB69F68E3B}" srcOrd="2" destOrd="0" presId="urn:microsoft.com/office/officeart/2005/8/layout/target3"/>
    <dgm:cxn modelId="{6C755383-17BD-4251-8F02-F7931DAECB5A}" type="presParOf" srcId="{E692C28F-4548-44D8-8A84-376FE8E445B7}" destId="{6F2339F3-68D7-4327-8B76-2A6A99CCE1AC}" srcOrd="3" destOrd="0" presId="urn:microsoft.com/office/officeart/2005/8/layout/target3"/>
    <dgm:cxn modelId="{2EAA7EBE-4B74-426A-9D74-D2AB5CE03A7A}" type="presParOf" srcId="{E692C28F-4548-44D8-8A84-376FE8E445B7}" destId="{567FA881-8C4B-4EE8-87F2-45ECA9BDFAEC}" srcOrd="4" destOrd="0" presId="urn:microsoft.com/office/officeart/2005/8/layout/target3"/>
    <dgm:cxn modelId="{62C98087-9CE9-4BA1-8AA7-D3FECADF6FFA}" type="presParOf" srcId="{E692C28F-4548-44D8-8A84-376FE8E445B7}" destId="{640AB70E-49C9-4F96-9197-DEB2629A7E93}" srcOrd="5" destOrd="0" presId="urn:microsoft.com/office/officeart/2005/8/layout/target3"/>
    <dgm:cxn modelId="{035304FC-9048-4AD7-B45B-C69BEF6EE9D1}" type="presParOf" srcId="{E692C28F-4548-44D8-8A84-376FE8E445B7}" destId="{1C0EF38F-87C1-42EE-B951-F1DA7BE2F196}" srcOrd="6" destOrd="0" presId="urn:microsoft.com/office/officeart/2005/8/layout/target3"/>
    <dgm:cxn modelId="{9EA5761D-BE37-4A6C-82C2-A7C19E7058C8}" type="presParOf" srcId="{E692C28F-4548-44D8-8A84-376FE8E445B7}" destId="{A56BFA48-0058-44F3-AECD-7F0D885D4739}" srcOrd="7" destOrd="0" presId="urn:microsoft.com/office/officeart/2005/8/layout/target3"/>
    <dgm:cxn modelId="{DB12848E-100D-4EC1-954A-8BAAF3790A80}" type="presParOf" srcId="{E692C28F-4548-44D8-8A84-376FE8E445B7}" destId="{9E515365-5E01-400D-A683-FB66CD2E5CFA}" srcOrd="8" destOrd="0" presId="urn:microsoft.com/office/officeart/2005/8/layout/target3"/>
    <dgm:cxn modelId="{11E57B48-8AAD-4333-8E11-7AC14FF73548}" type="presParOf" srcId="{E692C28F-4548-44D8-8A84-376FE8E445B7}" destId="{CD3EB226-1667-4685-B6DC-DC2EBDE4AED2}"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8F608-9A34-4ADA-A7D5-3216BD05D794}">
      <dsp:nvSpPr>
        <dsp:cNvPr id="0" name=""/>
        <dsp:cNvSpPr/>
      </dsp:nvSpPr>
      <dsp:spPr>
        <a:xfrm>
          <a:off x="-133219" y="434339"/>
          <a:ext cx="4389120" cy="438912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537579-F05C-48BE-95C0-4CCB69F68E3B}">
      <dsp:nvSpPr>
        <dsp:cNvPr id="0" name=""/>
        <dsp:cNvSpPr/>
      </dsp:nvSpPr>
      <dsp:spPr>
        <a:xfrm>
          <a:off x="2061340" y="457207"/>
          <a:ext cx="5120639" cy="438912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latin typeface="+mn-lt"/>
              <a:cs typeface="Arial" pitchFamily="34" charset="0"/>
            </a:rPr>
            <a:t>Traits</a:t>
          </a:r>
        </a:p>
      </dsp:txBody>
      <dsp:txXfrm>
        <a:off x="2061340" y="457207"/>
        <a:ext cx="2560319" cy="2084832"/>
      </dsp:txXfrm>
    </dsp:sp>
    <dsp:sp modelId="{567FA881-8C4B-4EE8-87F2-45ECA9BDFAEC}">
      <dsp:nvSpPr>
        <dsp:cNvPr id="0" name=""/>
        <dsp:cNvSpPr/>
      </dsp:nvSpPr>
      <dsp:spPr>
        <a:xfrm>
          <a:off x="1018924" y="2519172"/>
          <a:ext cx="2084832" cy="208483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0AB70E-49C9-4F96-9197-DEB2629A7E93}">
      <dsp:nvSpPr>
        <dsp:cNvPr id="0" name=""/>
        <dsp:cNvSpPr/>
      </dsp:nvSpPr>
      <dsp:spPr>
        <a:xfrm>
          <a:off x="2061340" y="2519172"/>
          <a:ext cx="5120639" cy="208483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latin typeface="+mn-lt"/>
              <a:cs typeface="Arial" pitchFamily="34" charset="0"/>
            </a:rPr>
            <a:t>Fearless</a:t>
          </a:r>
        </a:p>
      </dsp:txBody>
      <dsp:txXfrm>
        <a:off x="2061340" y="2519172"/>
        <a:ext cx="2560319" cy="2084832"/>
      </dsp:txXfrm>
    </dsp:sp>
    <dsp:sp modelId="{A56BFA48-0058-44F3-AECD-7F0D885D4739}">
      <dsp:nvSpPr>
        <dsp:cNvPr id="0" name=""/>
        <dsp:cNvSpPr/>
      </dsp:nvSpPr>
      <dsp:spPr>
        <a:xfrm>
          <a:off x="4606170" y="594038"/>
          <a:ext cx="2560319" cy="208483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mn-lt"/>
              <a:cs typeface="Arial" pitchFamily="34" charset="0"/>
            </a:rPr>
            <a:t>Flexibility</a:t>
          </a:r>
        </a:p>
        <a:p>
          <a:pPr marL="228600" lvl="1" indent="-228600" algn="l" defTabSz="889000">
            <a:lnSpc>
              <a:spcPct val="90000"/>
            </a:lnSpc>
            <a:spcBef>
              <a:spcPct val="0"/>
            </a:spcBef>
            <a:spcAft>
              <a:spcPct val="15000"/>
            </a:spcAft>
            <a:buChar char="•"/>
          </a:pPr>
          <a:r>
            <a:rPr lang="en-US" sz="2000" kern="1200" dirty="0">
              <a:latin typeface="+mn-lt"/>
              <a:cs typeface="Arial" pitchFamily="34" charset="0"/>
            </a:rPr>
            <a:t>Humble</a:t>
          </a:r>
        </a:p>
        <a:p>
          <a:pPr marL="228600" lvl="1" indent="-228600" algn="l" defTabSz="889000">
            <a:lnSpc>
              <a:spcPct val="90000"/>
            </a:lnSpc>
            <a:spcBef>
              <a:spcPct val="0"/>
            </a:spcBef>
            <a:spcAft>
              <a:spcPct val="15000"/>
            </a:spcAft>
            <a:buChar char="•"/>
          </a:pPr>
          <a:r>
            <a:rPr lang="en-US" sz="2000" kern="1200" dirty="0">
              <a:latin typeface="+mn-lt"/>
              <a:cs typeface="Arial" pitchFamily="34" charset="0"/>
            </a:rPr>
            <a:t>Compassionate</a:t>
          </a:r>
        </a:p>
        <a:p>
          <a:pPr marL="228600" lvl="1" indent="-228600" algn="l" defTabSz="889000">
            <a:lnSpc>
              <a:spcPct val="90000"/>
            </a:lnSpc>
            <a:spcBef>
              <a:spcPct val="0"/>
            </a:spcBef>
            <a:spcAft>
              <a:spcPct val="15000"/>
            </a:spcAft>
            <a:buChar char="•"/>
          </a:pPr>
          <a:r>
            <a:rPr lang="en-US" sz="2000" kern="1200" dirty="0">
              <a:latin typeface="+mn-lt"/>
              <a:cs typeface="Arial" pitchFamily="34" charset="0"/>
            </a:rPr>
            <a:t>Warm</a:t>
          </a:r>
        </a:p>
        <a:p>
          <a:pPr marL="228600" lvl="1" indent="-228600" algn="l" defTabSz="889000">
            <a:lnSpc>
              <a:spcPct val="90000"/>
            </a:lnSpc>
            <a:spcBef>
              <a:spcPct val="0"/>
            </a:spcBef>
            <a:spcAft>
              <a:spcPct val="15000"/>
            </a:spcAft>
            <a:buChar char="•"/>
          </a:pPr>
          <a:r>
            <a:rPr lang="en-US" sz="2000" kern="1200" dirty="0">
              <a:latin typeface="+mn-lt"/>
              <a:cs typeface="Arial" pitchFamily="34" charset="0"/>
            </a:rPr>
            <a:t>Directive</a:t>
          </a:r>
        </a:p>
        <a:p>
          <a:pPr marL="228600" lvl="1" indent="-228600" algn="l" defTabSz="889000">
            <a:lnSpc>
              <a:spcPct val="90000"/>
            </a:lnSpc>
            <a:spcBef>
              <a:spcPct val="0"/>
            </a:spcBef>
            <a:spcAft>
              <a:spcPct val="15000"/>
            </a:spcAft>
            <a:buChar char="•"/>
          </a:pPr>
          <a:r>
            <a:rPr lang="en-US" sz="2000" kern="1200" dirty="0">
              <a:latin typeface="+mn-lt"/>
              <a:cs typeface="Arial" pitchFamily="34" charset="0"/>
            </a:rPr>
            <a:t>Relational</a:t>
          </a:r>
        </a:p>
        <a:p>
          <a:pPr marL="228600" lvl="1" indent="-228600" algn="l" defTabSz="889000">
            <a:lnSpc>
              <a:spcPct val="90000"/>
            </a:lnSpc>
            <a:spcBef>
              <a:spcPct val="0"/>
            </a:spcBef>
            <a:spcAft>
              <a:spcPct val="15000"/>
            </a:spcAft>
            <a:buChar char="•"/>
          </a:pPr>
          <a:endParaRPr lang="en-US" sz="2000" kern="1200" dirty="0">
            <a:latin typeface="Arial" pitchFamily="34" charset="0"/>
            <a:cs typeface="Arial" pitchFamily="34" charset="0"/>
          </a:endParaRPr>
        </a:p>
      </dsp:txBody>
      <dsp:txXfrm>
        <a:off x="4606170" y="594038"/>
        <a:ext cx="2560319" cy="2084832"/>
      </dsp:txXfrm>
    </dsp:sp>
    <dsp:sp modelId="{CD3EB226-1667-4685-B6DC-DC2EBDE4AED2}">
      <dsp:nvSpPr>
        <dsp:cNvPr id="0" name=""/>
        <dsp:cNvSpPr/>
      </dsp:nvSpPr>
      <dsp:spPr>
        <a:xfrm>
          <a:off x="4355220" y="2519172"/>
          <a:ext cx="3093199" cy="208483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228600" lvl="1" indent="0" algn="l" defTabSz="889000">
            <a:lnSpc>
              <a:spcPct val="90000"/>
            </a:lnSpc>
            <a:spcBef>
              <a:spcPct val="0"/>
            </a:spcBef>
            <a:spcAft>
              <a:spcPct val="15000"/>
            </a:spcAft>
            <a:buChar char="•"/>
          </a:pPr>
          <a:r>
            <a:rPr lang="en-US" sz="2000" kern="1200" dirty="0">
              <a:latin typeface="+mn-lt"/>
              <a:cs typeface="Arial" pitchFamily="34" charset="0"/>
            </a:rPr>
            <a:t>Advocacy</a:t>
          </a:r>
        </a:p>
        <a:p>
          <a:pPr marL="228600" lvl="1" indent="0" algn="l" defTabSz="889000">
            <a:lnSpc>
              <a:spcPct val="90000"/>
            </a:lnSpc>
            <a:spcBef>
              <a:spcPct val="0"/>
            </a:spcBef>
            <a:spcAft>
              <a:spcPct val="15000"/>
            </a:spcAft>
            <a:buChar char="•"/>
          </a:pPr>
          <a:r>
            <a:rPr lang="en-US" sz="2000" kern="1200" dirty="0">
              <a:latin typeface="+mn-lt"/>
              <a:cs typeface="Arial" pitchFamily="34" charset="0"/>
            </a:rPr>
            <a:t>Committed</a:t>
          </a:r>
        </a:p>
        <a:p>
          <a:pPr marL="228600" lvl="1" indent="0" algn="l" defTabSz="889000">
            <a:lnSpc>
              <a:spcPct val="90000"/>
            </a:lnSpc>
            <a:spcBef>
              <a:spcPct val="0"/>
            </a:spcBef>
            <a:spcAft>
              <a:spcPct val="15000"/>
            </a:spcAft>
            <a:buChar char="•"/>
          </a:pPr>
          <a:r>
            <a:rPr lang="en-US" sz="2000" kern="1200" dirty="0">
              <a:latin typeface="+mn-lt"/>
              <a:cs typeface="Arial" pitchFamily="34" charset="0"/>
            </a:rPr>
            <a:t>Relentless</a:t>
          </a:r>
        </a:p>
        <a:p>
          <a:pPr marL="228600" lvl="1" indent="0" algn="l" defTabSz="889000">
            <a:lnSpc>
              <a:spcPct val="90000"/>
            </a:lnSpc>
            <a:spcBef>
              <a:spcPct val="0"/>
            </a:spcBef>
            <a:spcAft>
              <a:spcPct val="15000"/>
            </a:spcAft>
            <a:buChar char="•"/>
          </a:pPr>
          <a:r>
            <a:rPr lang="en-US" sz="2000" kern="1200" dirty="0">
              <a:latin typeface="+mn-lt"/>
              <a:cs typeface="Arial" pitchFamily="34" charset="0"/>
            </a:rPr>
            <a:t>Taking Risks</a:t>
          </a:r>
        </a:p>
      </dsp:txBody>
      <dsp:txXfrm>
        <a:off x="4355220" y="2519172"/>
        <a:ext cx="3093199" cy="208483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57F02-0EC7-6649-B9F7-F0EF2775C3CE}" type="datetimeFigureOut">
              <a:rPr lang="en-US" smtClean="0"/>
              <a:pPr/>
              <a:t>10/23/19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30FE0-56C2-6C44-96D1-47FB0FA4286E}" type="slidenum">
              <a:rPr lang="en-US" smtClean="0"/>
              <a:pPr/>
              <a:t>‹#›</a:t>
            </a:fld>
            <a:endParaRPr lang="en-US" dirty="0"/>
          </a:p>
        </p:txBody>
      </p:sp>
    </p:spTree>
    <p:extLst>
      <p:ext uri="{BB962C8B-B14F-4D97-AF65-F5344CB8AC3E}">
        <p14:creationId xmlns:p14="http://schemas.microsoft.com/office/powerpoint/2010/main" val="33386174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630FE0-56C2-6C44-96D1-47FB0FA4286E}" type="slidenum">
              <a:rPr lang="en-US" smtClean="0"/>
              <a:pPr/>
              <a:t>1</a:t>
            </a:fld>
            <a:endParaRPr lang="en-US" dirty="0"/>
          </a:p>
        </p:txBody>
      </p:sp>
    </p:spTree>
    <p:extLst>
      <p:ext uri="{BB962C8B-B14F-4D97-AF65-F5344CB8AC3E}">
        <p14:creationId xmlns:p14="http://schemas.microsoft.com/office/powerpoint/2010/main" val="2444794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TextEdit="1"/>
          </p:cNvSpPr>
          <p:nvPr>
            <p:ph type="sldImg"/>
          </p:nvPr>
        </p:nvSpPr>
        <p:spPr bwMode="auto">
          <a:noFill/>
          <a:ln>
            <a:solidFill>
              <a:srgbClr val="000000"/>
            </a:solidFill>
            <a:miter lim="800000"/>
            <a:headEnd/>
            <a:tailEnd/>
          </a:ln>
        </p:spPr>
      </p:sp>
      <p:sp>
        <p:nvSpPr>
          <p:cNvPr id="137219" name="Rectangle 3"/>
          <p:cNvSpPr>
            <a:spLocks noGrp="1"/>
          </p:cNvSpPr>
          <p:nvPr>
            <p:ph type="body" idx="1"/>
          </p:nvPr>
        </p:nvSpPr>
        <p:spPr bwMode="auto">
          <a:xfrm>
            <a:off x="914400" y="4343400"/>
            <a:ext cx="5029200" cy="41148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1606399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4222979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140291" name="Rectangle 3"/>
          <p:cNvSpPr>
            <a:spLocks noGrp="1"/>
          </p:cNvSpPr>
          <p:nvPr>
            <p:ph type="body" idx="1"/>
          </p:nvPr>
        </p:nvSpPr>
        <p:spPr bwMode="auto">
          <a:xfrm>
            <a:off x="381000" y="2667000"/>
            <a:ext cx="6096000" cy="6477000"/>
          </a:xfrm>
          <a:noFill/>
        </p:spPr>
        <p:txBody>
          <a:bodyPr/>
          <a:lstStyle/>
          <a:p>
            <a:pPr marL="230188" indent="-230188"/>
            <a:r>
              <a:rPr lang="en-US" dirty="0">
                <a:ea typeface="ＭＳ Ｐゴシック" pitchFamily="29" charset="-128"/>
                <a:cs typeface="ＭＳ Ｐゴシック" pitchFamily="29" charset="-128"/>
              </a:rPr>
              <a:t>3 day training</a:t>
            </a:r>
          </a:p>
          <a:p>
            <a:pPr marL="230188" indent="-230188"/>
            <a:r>
              <a:rPr lang="en-US" dirty="0">
                <a:ea typeface="ＭＳ Ｐゴシック" pitchFamily="29" charset="-128"/>
                <a:cs typeface="ＭＳ Ｐゴシック" pitchFamily="29" charset="-128"/>
              </a:rPr>
              <a:t>	introduction</a:t>
            </a:r>
          </a:p>
          <a:p>
            <a:pPr marL="230188" indent="-230188"/>
            <a:r>
              <a:rPr lang="en-US" dirty="0">
                <a:ea typeface="ＭＳ Ｐゴシック" pitchFamily="29" charset="-128"/>
                <a:cs typeface="ＭＳ Ｐゴシック" pitchFamily="29" charset="-128"/>
              </a:rPr>
              <a:t>	get you ready to apply FFT</a:t>
            </a:r>
          </a:p>
          <a:p>
            <a:pPr marL="230188" indent="-230188"/>
            <a:r>
              <a:rPr lang="en-US" dirty="0">
                <a:ea typeface="ＭＳ Ｐゴシック" pitchFamily="29" charset="-128"/>
                <a:cs typeface="ＭＳ Ｐゴシック" pitchFamily="29" charset="-128"/>
              </a:rPr>
              <a:t>Externship</a:t>
            </a:r>
          </a:p>
          <a:p>
            <a:pPr marL="230188" indent="-230188"/>
            <a:r>
              <a:rPr lang="en-US" dirty="0">
                <a:ea typeface="ＭＳ Ｐゴシック" pitchFamily="29" charset="-128"/>
                <a:cs typeface="ＭＳ Ｐゴシック" pitchFamily="29" charset="-128"/>
              </a:rPr>
              <a:t>	advanced…</a:t>
            </a:r>
          </a:p>
          <a:p>
            <a:pPr marL="230188" indent="-230188"/>
            <a:r>
              <a:rPr lang="en-US" dirty="0">
                <a:ea typeface="ＭＳ Ｐゴシック" pitchFamily="29" charset="-128"/>
                <a:cs typeface="ＭＳ Ｐゴシック" pitchFamily="29" charset="-128"/>
              </a:rPr>
              <a:t>	supervision (as in organizing staffings)</a:t>
            </a:r>
          </a:p>
          <a:p>
            <a:pPr marL="230188" indent="-230188"/>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3249448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3440922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424158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54879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3492414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293302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74982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eaLnBrk="1" hangingPunct="1">
              <a:spcBef>
                <a:spcPct val="0"/>
              </a:spcBef>
            </a:pPr>
            <a:r>
              <a:rPr lang="en-US" dirty="0" smtClean="0"/>
              <a:t>Although we are a family-first model, therapists must be aware of and work to influence multiple systems. This multisystem focus is not limited to generalization.  From the outset, therapists must plan and intervene to address multisystemic demands.  Over time, the focus increases, but even during initial contacts, therapists must incorporate interventions to address the requirements/needs of other systems (such as juvenile justice or school).</a:t>
            </a:r>
          </a:p>
          <a:p>
            <a:pPr eaLnBrk="1" hangingPunct="1">
              <a:spcBef>
                <a:spcPct val="0"/>
              </a:spcBef>
            </a:pPr>
            <a:endParaRPr lang="en-US" dirty="0" smtClean="0"/>
          </a:p>
          <a:p>
            <a:pPr eaLnBrk="1" hangingPunct="1">
              <a:spcBef>
                <a:spcPct val="0"/>
              </a:spcBef>
            </a:pPr>
            <a:r>
              <a:rPr lang="en-US" dirty="0" smtClean="0"/>
              <a:t>The assessment of other systems changes over the course of treatment as cases progress from engagement to motivation to behavior change to generalization.</a:t>
            </a:r>
          </a:p>
          <a:p>
            <a:endParaRPr lang="en-US" dirty="0"/>
          </a:p>
        </p:txBody>
      </p:sp>
      <p:sp>
        <p:nvSpPr>
          <p:cNvPr id="4" name="Slide Number Placeholder 3"/>
          <p:cNvSpPr>
            <a:spLocks noGrp="1"/>
          </p:cNvSpPr>
          <p:nvPr>
            <p:ph type="sldNum" sz="quarter" idx="10"/>
          </p:nvPr>
        </p:nvSpPr>
        <p:spPr/>
        <p:txBody>
          <a:bodyPr/>
          <a:lstStyle/>
          <a:p>
            <a:pPr>
              <a:defRPr/>
            </a:pPr>
            <a:fld id="{5F0A84B9-1408-42F8-BD74-29E6263F5F7B}" type="slidenum">
              <a:rPr lang="en-US" smtClean="0"/>
              <a:pPr>
                <a:defRPr/>
              </a:pPr>
              <a:t>10</a:t>
            </a:fld>
            <a:endParaRPr lang="en-US" dirty="0"/>
          </a:p>
        </p:txBody>
      </p:sp>
    </p:spTree>
    <p:extLst>
      <p:ext uri="{BB962C8B-B14F-4D97-AF65-F5344CB8AC3E}">
        <p14:creationId xmlns:p14="http://schemas.microsoft.com/office/powerpoint/2010/main" val="1646630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xfrm>
            <a:off x="914400" y="4343400"/>
            <a:ext cx="5029200" cy="4114800"/>
          </a:xfrm>
          <a:noFill/>
        </p:spPr>
        <p:txBody>
          <a:bodyPr/>
          <a:lstStyle/>
          <a:p>
            <a:endParaRPr lang="en-US" dirty="0">
              <a:latin typeface="Arial" pitchFamily="29" charset="0"/>
              <a:ea typeface="Arial" pitchFamily="29" charset="0"/>
              <a:cs typeface="Arial" pitchFamily="29" charset="0"/>
            </a:endParaRPr>
          </a:p>
        </p:txBody>
      </p:sp>
    </p:spTree>
    <p:extLst>
      <p:ext uri="{BB962C8B-B14F-4D97-AF65-F5344CB8AC3E}">
        <p14:creationId xmlns:p14="http://schemas.microsoft.com/office/powerpoint/2010/main" val="1705142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714500" y="304800"/>
            <a:ext cx="3048000" cy="2286000"/>
          </a:xfrm>
          <a:noFill/>
          <a:ln>
            <a:solidFill>
              <a:srgbClr val="000000"/>
            </a:solidFill>
            <a:miter lim="800000"/>
            <a:headEnd/>
            <a:tailEnd/>
          </a:ln>
        </p:spPr>
      </p:sp>
      <p:sp>
        <p:nvSpPr>
          <p:cNvPr id="23555" name="Rectangle 3"/>
          <p:cNvSpPr>
            <a:spLocks noGrp="1"/>
          </p:cNvSpPr>
          <p:nvPr>
            <p:ph type="body" idx="1"/>
          </p:nvPr>
        </p:nvSpPr>
        <p:spPr bwMode="auto">
          <a:xfrm>
            <a:off x="381000" y="2667000"/>
            <a:ext cx="6096000" cy="6477000"/>
          </a:xfrm>
          <a:noFill/>
        </p:spPr>
        <p:txBody>
          <a:bodyPr/>
          <a:lstStyle/>
          <a:p>
            <a:endParaRPr lang="en-US" dirty="0">
              <a:ea typeface="ＭＳ Ｐゴシック" pitchFamily="29" charset="-128"/>
              <a:cs typeface="ＭＳ Ｐゴシック" pitchFamily="29" charset="-128"/>
            </a:endParaRPr>
          </a:p>
        </p:txBody>
      </p:sp>
    </p:spTree>
    <p:extLst>
      <p:ext uri="{BB962C8B-B14F-4D97-AF65-F5344CB8AC3E}">
        <p14:creationId xmlns:p14="http://schemas.microsoft.com/office/powerpoint/2010/main" val="1845907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latin typeface="Arial" charset="0"/>
              </a:rPr>
              <a:t>A Philosophy / Belief System about people which includes a core attitude of Respectfulness; of individual difference, culture, ethnicity, </a:t>
            </a:r>
            <a:r>
              <a:rPr lang="en-US" sz="1200" u="sng" dirty="0">
                <a:latin typeface="Arial" charset="0"/>
              </a:rPr>
              <a:t>family form</a:t>
            </a:r>
          </a:p>
          <a:p>
            <a:endParaRPr lang="en-US" dirty="0"/>
          </a:p>
          <a:p>
            <a:pPr eaLnBrk="1" hangingPunct="1">
              <a:lnSpc>
                <a:spcPct val="90000"/>
              </a:lnSpc>
              <a:buFontTx/>
              <a:buChar char="-"/>
              <a:defRPr/>
            </a:pPr>
            <a:r>
              <a:rPr lang="en-US" sz="1200" dirty="0"/>
              <a:t>A change model that is  focused on risk and (especially) protective factors – “Strength Based”</a:t>
            </a:r>
          </a:p>
          <a:p>
            <a:endParaRPr lang="en-US" dirty="0"/>
          </a:p>
        </p:txBody>
      </p:sp>
      <p:sp>
        <p:nvSpPr>
          <p:cNvPr id="4" name="Slide Number Placeholder 3"/>
          <p:cNvSpPr>
            <a:spLocks noGrp="1"/>
          </p:cNvSpPr>
          <p:nvPr>
            <p:ph type="sldNum" sz="quarter" idx="5"/>
          </p:nvPr>
        </p:nvSpPr>
        <p:spPr/>
        <p:txBody>
          <a:bodyPr/>
          <a:lstStyle/>
          <a:p>
            <a:pPr>
              <a:defRPr/>
            </a:pPr>
            <a:fld id="{2A7A899E-54B2-4F8E-9C8E-81771DF075A6}" type="slidenum">
              <a:rPr lang="en-US" smtClean="0"/>
              <a:pPr>
                <a:defRPr/>
              </a:pPr>
              <a:t>14</a:t>
            </a:fld>
            <a:endParaRPr lang="en-US" dirty="0"/>
          </a:p>
        </p:txBody>
      </p:sp>
    </p:spTree>
    <p:extLst>
      <p:ext uri="{BB962C8B-B14F-4D97-AF65-F5344CB8AC3E}">
        <p14:creationId xmlns:p14="http://schemas.microsoft.com/office/powerpoint/2010/main" val="330931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C56213-B4C4-4C5C-8EAE-01416D175C4F}" type="slidenum">
              <a:rPr lang="en-US" smtClean="0"/>
              <a:pPr/>
              <a:t>‹#›</a:t>
            </a:fld>
            <a:endParaRPr lang="en-US" dirty="0"/>
          </a:p>
        </p:txBody>
      </p:sp>
    </p:spTree>
    <p:extLst>
      <p:ext uri="{BB962C8B-B14F-4D97-AF65-F5344CB8AC3E}">
        <p14:creationId xmlns:p14="http://schemas.microsoft.com/office/powerpoint/2010/main" val="113413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18427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5490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3430817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6200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2129241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4076346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3795263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246191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pPr/>
              <a:t>10/23/19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extLst>
      <p:ext uri="{BB962C8B-B14F-4D97-AF65-F5344CB8AC3E}">
        <p14:creationId xmlns:p14="http://schemas.microsoft.com/office/powerpoint/2010/main" val="2610163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419182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178013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1883666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4064043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954158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891B1E-9E9A-2D43-BC64-E756455DA0C4}" type="datetimeFigureOut">
              <a:rPr lang="en-US" smtClean="0"/>
              <a:pPr/>
              <a:t>10/23/19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23352092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891B1E-9E9A-2D43-BC64-E756455DA0C4}" type="datetimeFigureOut">
              <a:rPr lang="en-US" smtClean="0"/>
              <a:pPr/>
              <a:t>10/23/19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741E15D-64EF-3249-8602-FB65DE572BDF}" type="slidenum">
              <a:rPr lang="en-US" smtClean="0"/>
              <a:pPr/>
              <a:t>‹#›</a:t>
            </a:fld>
            <a:endParaRPr lang="en-US" dirty="0"/>
          </a:p>
        </p:txBody>
      </p:sp>
    </p:spTree>
    <p:extLst>
      <p:ext uri="{BB962C8B-B14F-4D97-AF65-F5344CB8AC3E}">
        <p14:creationId xmlns:p14="http://schemas.microsoft.com/office/powerpoint/2010/main" val="3242669586"/>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 id="2147484124" r:id="rId12"/>
    <p:sldLayoutId id="2147484125" r:id="rId13"/>
    <p:sldLayoutId id="2147484126" r:id="rId14"/>
    <p:sldLayoutId id="2147484127" r:id="rId15"/>
    <p:sldLayoutId id="214748412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hollyfft@Comcast.ne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459" name="Rectangle 3"/>
          <p:cNvSpPr>
            <a:spLocks noGrp="1"/>
          </p:cNvSpPr>
          <p:nvPr>
            <p:ph type="subTitle" idx="1"/>
          </p:nvPr>
        </p:nvSpPr>
        <p:spPr>
          <a:xfrm>
            <a:off x="1511608" y="3570139"/>
            <a:ext cx="5829300" cy="1838645"/>
          </a:xfrm>
        </p:spPr>
        <p:txBody>
          <a:bodyPr>
            <a:noAutofit/>
          </a:bodyPr>
          <a:lstStyle/>
          <a:p>
            <a:pPr>
              <a:lnSpc>
                <a:spcPct val="80000"/>
              </a:lnSpc>
            </a:pPr>
            <a:endParaRPr lang="en-US" sz="1050" dirty="0">
              <a:solidFill>
                <a:schemeClr val="tx1"/>
              </a:solidFill>
              <a:ea typeface="ＭＳ Ｐゴシック" pitchFamily="29" charset="-128"/>
              <a:cs typeface="ＭＳ Ｐゴシック" pitchFamily="29" charset="-128"/>
            </a:endParaRPr>
          </a:p>
          <a:p>
            <a:pPr>
              <a:lnSpc>
                <a:spcPct val="80000"/>
              </a:lnSpc>
            </a:pPr>
            <a:endParaRPr lang="en-US" sz="1500" dirty="0" smtClean="0">
              <a:solidFill>
                <a:schemeClr val="tx1"/>
              </a:solidFill>
              <a:ea typeface="ＭＳ Ｐゴシック" pitchFamily="29" charset="-128"/>
              <a:cs typeface="ＭＳ Ｐゴシック" pitchFamily="29" charset="-128"/>
            </a:endParaRPr>
          </a:p>
          <a:p>
            <a:pPr>
              <a:lnSpc>
                <a:spcPct val="80000"/>
              </a:lnSpc>
            </a:pPr>
            <a:endParaRPr lang="en-US" sz="1500" dirty="0">
              <a:solidFill>
                <a:schemeClr val="tx1"/>
              </a:solidFill>
              <a:ea typeface="ＭＳ Ｐゴシック" pitchFamily="29" charset="-128"/>
              <a:cs typeface="ＭＳ Ｐゴシック" pitchFamily="29" charset="-128"/>
            </a:endParaRPr>
          </a:p>
          <a:p>
            <a:endParaRPr lang="en-US" sz="1500" dirty="0">
              <a:ea typeface="ＭＳ Ｐゴシック" pitchFamily="29" charset="-128"/>
              <a:cs typeface="ＭＳ Ｐゴシック" pitchFamily="29" charset="-128"/>
            </a:endParaRPr>
          </a:p>
          <a:p>
            <a:pPr>
              <a:lnSpc>
                <a:spcPct val="80000"/>
              </a:lnSpc>
            </a:pPr>
            <a:endParaRPr lang="en-US" sz="1500" dirty="0">
              <a:solidFill>
                <a:schemeClr val="tx1"/>
              </a:solidFill>
              <a:ea typeface="ＭＳ Ｐゴシック" pitchFamily="29" charset="-128"/>
              <a:cs typeface="ＭＳ Ｐゴシック" pitchFamily="29" charset="-128"/>
            </a:endParaRPr>
          </a:p>
        </p:txBody>
      </p:sp>
      <p:sp>
        <p:nvSpPr>
          <p:cNvPr id="3" name="Title 2"/>
          <p:cNvSpPr>
            <a:spLocks noGrp="1"/>
          </p:cNvSpPr>
          <p:nvPr>
            <p:ph type="ctrTitle"/>
          </p:nvPr>
        </p:nvSpPr>
        <p:spPr>
          <a:xfrm>
            <a:off x="1511608" y="3996648"/>
            <a:ext cx="5826719" cy="1646302"/>
          </a:xfrm>
        </p:spPr>
        <p:txBody>
          <a:bodyPr/>
          <a:lstStyle/>
          <a:p>
            <a:pPr>
              <a:lnSpc>
                <a:spcPct val="80000"/>
              </a:lnSpc>
            </a:pPr>
            <a:r>
              <a:rPr lang="en-US" sz="2800" dirty="0">
                <a:solidFill>
                  <a:schemeClr val="tx1"/>
                </a:solidFill>
                <a:ea typeface="ＭＳ Ｐゴシック" pitchFamily="29" charset="-128"/>
                <a:cs typeface="ＭＳ Ｐゴシック" pitchFamily="29" charset="-128"/>
              </a:rPr>
              <a:t/>
            </a:r>
            <a:br>
              <a:rPr lang="en-US" sz="2800" dirty="0">
                <a:solidFill>
                  <a:schemeClr val="tx1"/>
                </a:solidFill>
                <a:ea typeface="ＭＳ Ｐゴシック" pitchFamily="29" charset="-128"/>
                <a:cs typeface="ＭＳ Ｐゴシック" pitchFamily="29" charset="-128"/>
              </a:rPr>
            </a:br>
            <a:r>
              <a:rPr lang="en-US" sz="3600" dirty="0" smtClean="0">
                <a:solidFill>
                  <a:schemeClr val="tx1"/>
                </a:solidFill>
                <a:ea typeface="ＭＳ Ｐゴシック" pitchFamily="29" charset="-128"/>
                <a:cs typeface="ＭＳ Ｐゴシック" pitchFamily="29" charset="-128"/>
              </a:rPr>
              <a:t>Overview for VA Providers</a:t>
            </a:r>
            <a:r>
              <a:rPr lang="en-US" sz="3200" dirty="0" smtClean="0">
                <a:solidFill>
                  <a:schemeClr val="tx1"/>
                </a:solidFill>
                <a:ea typeface="ＭＳ Ｐゴシック" pitchFamily="29" charset="-128"/>
                <a:cs typeface="ＭＳ Ｐゴシック" pitchFamily="29" charset="-128"/>
              </a:rPr>
              <a:t/>
            </a:r>
            <a:br>
              <a:rPr lang="en-US" sz="3200" dirty="0" smtClean="0">
                <a:solidFill>
                  <a:schemeClr val="tx1"/>
                </a:solidFill>
                <a:ea typeface="ＭＳ Ｐゴシック" pitchFamily="29" charset="-128"/>
                <a:cs typeface="ＭＳ Ｐゴシック" pitchFamily="29" charset="-128"/>
              </a:rPr>
            </a:br>
            <a:r>
              <a:rPr lang="en-US" sz="3200" dirty="0">
                <a:solidFill>
                  <a:schemeClr val="tx1"/>
                </a:solidFill>
                <a:ea typeface="ＭＳ Ｐゴシック" pitchFamily="29" charset="-128"/>
                <a:cs typeface="ＭＳ Ｐゴシック" pitchFamily="29" charset="-128"/>
              </a:rPr>
              <a:t/>
            </a:r>
            <a:br>
              <a:rPr lang="en-US" sz="3200" dirty="0">
                <a:solidFill>
                  <a:schemeClr val="tx1"/>
                </a:solidFill>
                <a:ea typeface="ＭＳ Ｐゴシック" pitchFamily="29" charset="-128"/>
                <a:cs typeface="ＭＳ Ｐゴシック" pitchFamily="29" charset="-128"/>
              </a:rPr>
            </a:br>
            <a:r>
              <a:rPr lang="en-US" sz="2800" dirty="0" smtClean="0">
                <a:solidFill>
                  <a:schemeClr val="tx1"/>
                </a:solidFill>
                <a:ea typeface="ＭＳ Ｐゴシック" pitchFamily="29" charset="-128"/>
                <a:cs typeface="ＭＳ Ｐゴシック" pitchFamily="29" charset="-128"/>
              </a:rPr>
              <a:t>Helen Midouhas, MS Ed, LPC </a:t>
            </a:r>
            <a:br>
              <a:rPr lang="en-US" sz="2800" dirty="0" smtClean="0">
                <a:solidFill>
                  <a:schemeClr val="tx1"/>
                </a:solidFill>
                <a:ea typeface="ＭＳ Ｐゴシック" pitchFamily="29" charset="-128"/>
                <a:cs typeface="ＭＳ Ｐゴシック" pitchFamily="29" charset="-128"/>
              </a:rPr>
            </a:br>
            <a:r>
              <a:rPr lang="en-US" sz="2800" dirty="0" smtClean="0">
                <a:solidFill>
                  <a:schemeClr val="tx1"/>
                </a:solidFill>
                <a:ea typeface="ＭＳ Ｐゴシック" pitchFamily="29" charset="-128"/>
                <a:cs typeface="ＭＳ Ｐゴシック" pitchFamily="29" charset="-128"/>
              </a:rPr>
              <a:t>FFT Implementation Specialist</a:t>
            </a:r>
            <a:r>
              <a:rPr lang="en-US" sz="3200" dirty="0" smtClean="0">
                <a:solidFill>
                  <a:schemeClr val="tx1"/>
                </a:solidFill>
                <a:ea typeface="ＭＳ Ｐゴシック" pitchFamily="29" charset="-128"/>
                <a:cs typeface="ＭＳ Ｐゴシック" pitchFamily="29" charset="-128"/>
              </a:rPr>
              <a:t/>
            </a:r>
            <a:br>
              <a:rPr lang="en-US" sz="3200" dirty="0" smtClean="0">
                <a:solidFill>
                  <a:schemeClr val="tx1"/>
                </a:solidFill>
                <a:ea typeface="ＭＳ Ｐゴシック" pitchFamily="29" charset="-128"/>
                <a:cs typeface="ＭＳ Ｐゴシック" pitchFamily="29" charset="-128"/>
              </a:rPr>
            </a:br>
            <a:r>
              <a:rPr lang="en-US" sz="1800" dirty="0">
                <a:solidFill>
                  <a:schemeClr val="tx1"/>
                </a:solidFill>
                <a:ea typeface="ＭＳ Ｐゴシック" pitchFamily="29" charset="-128"/>
                <a:cs typeface="ＭＳ Ｐゴシック" pitchFamily="29" charset="-128"/>
              </a:rPr>
              <a:t/>
            </a:r>
            <a:br>
              <a:rPr lang="en-US" sz="1800" dirty="0">
                <a:solidFill>
                  <a:schemeClr val="tx1"/>
                </a:solidFill>
                <a:ea typeface="ＭＳ Ｐゴシック" pitchFamily="29" charset="-128"/>
                <a:cs typeface="ＭＳ Ｐゴシック" pitchFamily="29" charset="-128"/>
              </a:rPr>
            </a:br>
            <a:r>
              <a:rPr lang="en-US" sz="1800" dirty="0">
                <a:solidFill>
                  <a:schemeClr val="tx1"/>
                </a:solidFill>
                <a:ea typeface="ＭＳ Ｐゴシック" pitchFamily="29" charset="-128"/>
                <a:cs typeface="ＭＳ Ｐゴシック" pitchFamily="29" charset="-128"/>
              </a:rPr>
              <a:t>Seattle USA</a:t>
            </a:r>
            <a:br>
              <a:rPr lang="en-US" sz="1800" dirty="0">
                <a:solidFill>
                  <a:schemeClr val="tx1"/>
                </a:solidFill>
                <a:ea typeface="ＭＳ Ｐゴシック" pitchFamily="29" charset="-128"/>
                <a:cs typeface="ＭＳ Ｐゴシック" pitchFamily="29" charset="-128"/>
              </a:rPr>
            </a:br>
            <a:r>
              <a:rPr lang="en-US" sz="1800" dirty="0">
                <a:solidFill>
                  <a:schemeClr val="tx1"/>
                </a:solidFill>
                <a:ea typeface="ＭＳ Ｐゴシック" pitchFamily="29" charset="-128"/>
                <a:cs typeface="ＭＳ Ｐゴシック" pitchFamily="29" charset="-128"/>
              </a:rPr>
              <a:t>www.fftllc.com</a:t>
            </a:r>
            <a:r>
              <a:rPr lang="en-US" sz="2800" dirty="0">
                <a:solidFill>
                  <a:schemeClr val="tx1"/>
                </a:solidFill>
                <a:ea typeface="ＭＳ Ｐゴシック" pitchFamily="29" charset="-128"/>
                <a:cs typeface="ＭＳ Ｐゴシック" pitchFamily="29" charset="-128"/>
              </a:rPr>
              <a:t/>
            </a:r>
            <a:br>
              <a:rPr lang="en-US" sz="2800" dirty="0">
                <a:solidFill>
                  <a:schemeClr val="tx1"/>
                </a:solidFill>
                <a:ea typeface="ＭＳ Ｐゴシック" pitchFamily="29" charset="-128"/>
                <a:cs typeface="ＭＳ Ｐゴシック" pitchFamily="29" charset="-128"/>
              </a:rPr>
            </a:br>
            <a:endParaRPr lang="en-US" sz="2800" dirty="0">
              <a:solidFill>
                <a:schemeClr val="tx1"/>
              </a:solidFill>
              <a:ea typeface="ＭＳ Ｐゴシック" pitchFamily="29" charset="-128"/>
              <a:cs typeface="ＭＳ Ｐゴシック" pitchFamily="29" charset="-128"/>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69257" y="891523"/>
            <a:ext cx="6281057" cy="1464852"/>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971550"/>
            <a:ext cx="6172200" cy="857250"/>
          </a:xfrm>
        </p:spPr>
        <p:txBody>
          <a:bodyPr>
            <a:noAutofit/>
          </a:bodyPr>
          <a:lstStyle/>
          <a:p>
            <a:pPr algn="ctr">
              <a:lnSpc>
                <a:spcPts val="3750"/>
              </a:lnSpc>
            </a:pPr>
            <a:r>
              <a:rPr lang="en-US" dirty="0" smtClean="0">
                <a:solidFill>
                  <a:schemeClr val="tx1"/>
                </a:solidFill>
              </a:rPr>
              <a:t>Phases in FFT</a:t>
            </a:r>
            <a:endParaRPr lang="en-US" dirty="0">
              <a:solidFill>
                <a:schemeClr val="tx1"/>
              </a:solidFill>
            </a:endParaRPr>
          </a:p>
        </p:txBody>
      </p:sp>
      <p:sp>
        <p:nvSpPr>
          <p:cNvPr id="5" name="Rectangle 4"/>
          <p:cNvSpPr/>
          <p:nvPr/>
        </p:nvSpPr>
        <p:spPr>
          <a:xfrm>
            <a:off x="2000250" y="1943101"/>
            <a:ext cx="457200" cy="3143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latin typeface="Times New Roman" pitchFamily="18" charset="0"/>
              <a:cs typeface="Times New Roman" pitchFamily="18" charset="0"/>
            </a:endParaRPr>
          </a:p>
        </p:txBody>
      </p:sp>
      <p:sp>
        <p:nvSpPr>
          <p:cNvPr id="6" name="Rectangle 5"/>
          <p:cNvSpPr/>
          <p:nvPr/>
        </p:nvSpPr>
        <p:spPr>
          <a:xfrm>
            <a:off x="2457450" y="1913319"/>
            <a:ext cx="1307920" cy="1858582"/>
          </a:xfrm>
          <a:prstGeom prst="rect">
            <a:avLst/>
          </a:prstGeom>
          <a:solidFill>
            <a:srgbClr val="FEC6FB"/>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EC6FB"/>
              </a:solidFill>
            </a:endParaRPr>
          </a:p>
        </p:txBody>
      </p:sp>
      <p:sp>
        <p:nvSpPr>
          <p:cNvPr id="7" name="Rectangle 6"/>
          <p:cNvSpPr/>
          <p:nvPr/>
        </p:nvSpPr>
        <p:spPr>
          <a:xfrm>
            <a:off x="2457450" y="3829051"/>
            <a:ext cx="1371600"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8" name="Rectangle 7"/>
          <p:cNvSpPr/>
          <p:nvPr/>
        </p:nvSpPr>
        <p:spPr>
          <a:xfrm>
            <a:off x="6800850" y="1913319"/>
            <a:ext cx="742950" cy="3173032"/>
          </a:xfrm>
          <a:prstGeom prst="rect">
            <a:avLst/>
          </a:prstGeom>
          <a:solidFill>
            <a:schemeClr val="bg2">
              <a:lumMod val="9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cxnSp>
        <p:nvCxnSpPr>
          <p:cNvPr id="9" name="Straight Connector 8"/>
          <p:cNvCxnSpPr>
            <a:stCxn id="22" idx="2"/>
            <a:endCxn id="17" idx="0"/>
          </p:cNvCxnSpPr>
          <p:nvPr/>
        </p:nvCxnSpPr>
        <p:spPr>
          <a:xfrm>
            <a:off x="3765369" y="1957617"/>
            <a:ext cx="1" cy="250008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743700" y="2057402"/>
            <a:ext cx="857250" cy="3185487"/>
          </a:xfrm>
          <a:prstGeom prst="rect">
            <a:avLst/>
          </a:prstGeom>
        </p:spPr>
        <p:txBody>
          <a:bodyPr wrap="square">
            <a:spAutoFit/>
          </a:bodyPr>
          <a:lstStyle/>
          <a:p>
            <a:pPr algn="ctr"/>
            <a:r>
              <a:rPr lang="en-US" sz="1350" b="1" i="1" dirty="0">
                <a:latin typeface="Mongolian Baiti" pitchFamily="66" charset="0"/>
                <a:cs typeface="Mongolian Baiti" pitchFamily="66" charset="0"/>
              </a:rPr>
              <a:t>P</a:t>
            </a:r>
          </a:p>
          <a:p>
            <a:pPr algn="ctr"/>
            <a:r>
              <a:rPr lang="en-US" sz="1350" b="1" i="1" dirty="0">
                <a:latin typeface="Mongolian Baiti" pitchFamily="66" charset="0"/>
                <a:cs typeface="Mongolian Baiti" pitchFamily="66" charset="0"/>
              </a:rPr>
              <a:t>O</a:t>
            </a:r>
          </a:p>
          <a:p>
            <a:pPr algn="ctr"/>
            <a:r>
              <a:rPr lang="en-US" sz="1350" b="1" i="1" dirty="0">
                <a:latin typeface="Mongolian Baiti" pitchFamily="66" charset="0"/>
                <a:cs typeface="Mongolian Baiti" pitchFamily="66" charset="0"/>
              </a:rPr>
              <a:t>S</a:t>
            </a:r>
          </a:p>
          <a:p>
            <a:pPr algn="ctr"/>
            <a:r>
              <a:rPr lang="en-US" sz="1350" b="1" i="1" dirty="0">
                <a:latin typeface="Mongolian Baiti" pitchFamily="66" charset="0"/>
                <a:cs typeface="Mongolian Baiti" pitchFamily="66" charset="0"/>
              </a:rPr>
              <a:t>T</a:t>
            </a:r>
          </a:p>
          <a:p>
            <a:pPr algn="ctr"/>
            <a:endParaRPr lang="en-US" sz="1350" b="1" i="1" dirty="0">
              <a:latin typeface="Mongolian Baiti" pitchFamily="66" charset="0"/>
              <a:cs typeface="Mongolian Baiti" pitchFamily="66" charset="0"/>
            </a:endParaRPr>
          </a:p>
          <a:p>
            <a:pPr algn="ctr"/>
            <a:r>
              <a:rPr lang="en-US" sz="1350" b="1" i="1" dirty="0">
                <a:latin typeface="Mongolian Baiti" pitchFamily="66" charset="0"/>
                <a:cs typeface="Mongolian Baiti" pitchFamily="66" charset="0"/>
              </a:rPr>
              <a:t>T</a:t>
            </a:r>
          </a:p>
          <a:p>
            <a:pPr algn="ctr"/>
            <a:r>
              <a:rPr lang="en-US" sz="1350" b="1" i="1" dirty="0">
                <a:latin typeface="Mongolian Baiti" pitchFamily="66" charset="0"/>
                <a:cs typeface="Mongolian Baiti" pitchFamily="66" charset="0"/>
              </a:rPr>
              <a:t>R</a:t>
            </a:r>
          </a:p>
          <a:p>
            <a:pPr algn="ctr"/>
            <a:r>
              <a:rPr lang="en-US" sz="1350" b="1" i="1" dirty="0">
                <a:latin typeface="Mongolian Baiti" pitchFamily="66" charset="0"/>
                <a:cs typeface="Mongolian Baiti" pitchFamily="66" charset="0"/>
              </a:rPr>
              <a:t>E</a:t>
            </a:r>
          </a:p>
          <a:p>
            <a:pPr algn="ctr"/>
            <a:r>
              <a:rPr lang="en-US" sz="1350" b="1" i="1" dirty="0">
                <a:latin typeface="Mongolian Baiti" pitchFamily="66" charset="0"/>
                <a:cs typeface="Mongolian Baiti" pitchFamily="66" charset="0"/>
              </a:rPr>
              <a:t>A</a:t>
            </a:r>
          </a:p>
          <a:p>
            <a:pPr algn="ctr"/>
            <a:r>
              <a:rPr lang="en-US" sz="1350" b="1" i="1" dirty="0">
                <a:latin typeface="Mongolian Baiti" pitchFamily="66" charset="0"/>
                <a:cs typeface="Mongolian Baiti" pitchFamily="66" charset="0"/>
              </a:rPr>
              <a:t>T</a:t>
            </a:r>
          </a:p>
          <a:p>
            <a:pPr algn="ctr"/>
            <a:r>
              <a:rPr lang="en-US" sz="1350" b="1" i="1" dirty="0">
                <a:latin typeface="Mongolian Baiti" pitchFamily="66" charset="0"/>
                <a:cs typeface="Mongolian Baiti" pitchFamily="66" charset="0"/>
              </a:rPr>
              <a:t>M</a:t>
            </a:r>
          </a:p>
          <a:p>
            <a:pPr algn="ctr"/>
            <a:r>
              <a:rPr lang="en-US" sz="1350" b="1" i="1" dirty="0">
                <a:latin typeface="Mongolian Baiti" pitchFamily="66" charset="0"/>
                <a:cs typeface="Mongolian Baiti" pitchFamily="66" charset="0"/>
              </a:rPr>
              <a:t>E</a:t>
            </a:r>
          </a:p>
          <a:p>
            <a:pPr algn="ctr"/>
            <a:r>
              <a:rPr lang="en-US" sz="1350" b="1" i="1" dirty="0">
                <a:latin typeface="Mongolian Baiti" pitchFamily="66" charset="0"/>
                <a:cs typeface="Mongolian Baiti" pitchFamily="66" charset="0"/>
              </a:rPr>
              <a:t>N</a:t>
            </a:r>
          </a:p>
          <a:p>
            <a:pPr algn="ctr"/>
            <a:r>
              <a:rPr lang="en-US" sz="1350" b="1" i="1" dirty="0">
                <a:latin typeface="Mongolian Baiti" pitchFamily="66" charset="0"/>
                <a:cs typeface="Mongolian Baiti" pitchFamily="66" charset="0"/>
              </a:rPr>
              <a:t>T</a:t>
            </a:r>
          </a:p>
          <a:p>
            <a:pPr algn="ctr"/>
            <a:endParaRPr lang="en-US" sz="1200" b="1" dirty="0">
              <a:latin typeface="Mongolian Baiti" pitchFamily="66" charset="0"/>
              <a:cs typeface="Mongolian Baiti" pitchFamily="66" charset="0"/>
            </a:endParaRPr>
          </a:p>
        </p:txBody>
      </p:sp>
      <p:sp>
        <p:nvSpPr>
          <p:cNvPr id="12" name="TextBox 11"/>
          <p:cNvSpPr txBox="1"/>
          <p:nvPr/>
        </p:nvSpPr>
        <p:spPr>
          <a:xfrm>
            <a:off x="2400300" y="2514601"/>
            <a:ext cx="1365069" cy="300082"/>
          </a:xfrm>
          <a:prstGeom prst="rect">
            <a:avLst/>
          </a:prstGeom>
          <a:noFill/>
        </p:spPr>
        <p:txBody>
          <a:bodyPr wrap="square" rtlCol="0">
            <a:spAutoFit/>
          </a:bodyPr>
          <a:lstStyle/>
          <a:p>
            <a:pPr algn="ctr"/>
            <a:r>
              <a:rPr lang="en-US" sz="1350" b="1" dirty="0">
                <a:latin typeface="Times New Roman" pitchFamily="18" charset="0"/>
                <a:cs typeface="Times New Roman" pitchFamily="18" charset="0"/>
              </a:rPr>
              <a:t>MOTIVATION</a:t>
            </a:r>
          </a:p>
        </p:txBody>
      </p:sp>
      <p:sp>
        <p:nvSpPr>
          <p:cNvPr id="16" name="TextBox 15"/>
          <p:cNvSpPr txBox="1"/>
          <p:nvPr/>
        </p:nvSpPr>
        <p:spPr>
          <a:xfrm>
            <a:off x="2457450" y="3771901"/>
            <a:ext cx="1428750" cy="715581"/>
          </a:xfrm>
          <a:prstGeom prst="rect">
            <a:avLst/>
          </a:prstGeom>
          <a:solidFill>
            <a:schemeClr val="bg1"/>
          </a:solidFill>
          <a:ln w="38100">
            <a:solidFill>
              <a:schemeClr val="tx1"/>
            </a:solidFill>
          </a:ln>
        </p:spPr>
        <p:txBody>
          <a:bodyPr wrap="square" rtlCol="0">
            <a:spAutoFit/>
          </a:bodyPr>
          <a:lstStyle/>
          <a:p>
            <a:pPr>
              <a:lnSpc>
                <a:spcPct val="150000"/>
              </a:lnSpc>
            </a:pPr>
            <a:r>
              <a:rPr lang="en-US" sz="1350" b="1" dirty="0">
                <a:latin typeface="Times New Roman" pitchFamily="18" charset="0"/>
                <a:cs typeface="Times New Roman" pitchFamily="18" charset="0"/>
              </a:rPr>
              <a:t>RELATIONAL ASSESSMENT</a:t>
            </a:r>
          </a:p>
        </p:txBody>
      </p:sp>
      <p:sp>
        <p:nvSpPr>
          <p:cNvPr id="17" name="Right Triangle 16"/>
          <p:cNvSpPr/>
          <p:nvPr/>
        </p:nvSpPr>
        <p:spPr>
          <a:xfrm rot="16200000">
            <a:off x="4025810" y="1682660"/>
            <a:ext cx="2514600" cy="3035481"/>
          </a:xfrm>
          <a:prstGeom prst="rtTriangle">
            <a:avLst/>
          </a:prstGeom>
          <a:solidFill>
            <a:schemeClr val="accent5">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1" name="Rectangle 20"/>
          <p:cNvSpPr/>
          <p:nvPr/>
        </p:nvSpPr>
        <p:spPr>
          <a:xfrm>
            <a:off x="1275261" y="1913319"/>
            <a:ext cx="1164228" cy="3173031"/>
          </a:xfrm>
          <a:prstGeom prst="rect">
            <a:avLst/>
          </a:prstGeom>
          <a:solidFill>
            <a:schemeClr val="bg2">
              <a:lumMod val="9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a:p>
            <a:pPr algn="ctr"/>
            <a:r>
              <a:rPr lang="en-US" sz="1350" b="1" i="1" dirty="0" smtClean="0">
                <a:solidFill>
                  <a:schemeClr val="tx1"/>
                </a:solidFill>
                <a:latin typeface="Mongolian Baiti" pitchFamily="66" charset="0"/>
                <a:cs typeface="Mongolian Baiti" pitchFamily="66" charset="0"/>
              </a:rPr>
              <a:t> P </a:t>
            </a:r>
            <a:r>
              <a:rPr lang="en-US" sz="1350" b="1" i="1" dirty="0">
                <a:solidFill>
                  <a:schemeClr val="bg2">
                    <a:lumMod val="90000"/>
                  </a:schemeClr>
                </a:solidFill>
                <a:latin typeface="Mongolian Baiti" pitchFamily="66" charset="0"/>
                <a:cs typeface="Mongolian Baiti" pitchFamily="66" charset="0"/>
              </a:rPr>
              <a:t>OO</a:t>
            </a:r>
            <a:r>
              <a:rPr lang="en-US" sz="1350" b="1" i="1" dirty="0">
                <a:solidFill>
                  <a:schemeClr val="tx1"/>
                </a:solidFill>
                <a:latin typeface="Mongolian Baiti" pitchFamily="66" charset="0"/>
                <a:cs typeface="Mongolian Baiti" pitchFamily="66" charset="0"/>
              </a:rPr>
              <a:t> </a:t>
            </a:r>
          </a:p>
          <a:p>
            <a:pPr algn="ctr"/>
            <a:r>
              <a:rPr lang="en-US" sz="1350" b="1" i="1" dirty="0">
                <a:solidFill>
                  <a:schemeClr val="tx1"/>
                </a:solidFill>
                <a:latin typeface="Mongolian Baiti" pitchFamily="66" charset="0"/>
                <a:cs typeface="Mongolian Baiti" pitchFamily="66" charset="0"/>
              </a:rPr>
              <a:t>R</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E</a:t>
            </a:r>
            <a:r>
              <a:rPr lang="en-US" sz="1350" b="1" i="1" dirty="0">
                <a:solidFill>
                  <a:schemeClr val="bg2">
                    <a:lumMod val="90000"/>
                  </a:schemeClr>
                </a:solidFill>
                <a:latin typeface="Mongolian Baiti" pitchFamily="66" charset="0"/>
                <a:cs typeface="Mongolian Baiti" pitchFamily="66" charset="0"/>
              </a:rPr>
              <a:t>OO</a:t>
            </a:r>
          </a:p>
          <a:p>
            <a:pPr algn="ctr"/>
            <a:endParaRPr lang="en-US" sz="1350" b="1" i="1" dirty="0">
              <a:solidFill>
                <a:schemeClr val="tx1"/>
              </a:solidFill>
              <a:latin typeface="Mongolian Baiti" pitchFamily="66" charset="0"/>
              <a:cs typeface="Mongolian Baiti" pitchFamily="66" charset="0"/>
            </a:endParaRPr>
          </a:p>
          <a:p>
            <a:pPr algn="ctr"/>
            <a:r>
              <a:rPr lang="en-US" sz="1350" b="1" i="1" dirty="0">
                <a:solidFill>
                  <a:schemeClr val="tx1"/>
                </a:solidFill>
                <a:latin typeface="Mongolian Baiti" pitchFamily="66" charset="0"/>
                <a:cs typeface="Mongolian Baiti" pitchFamily="66" charset="0"/>
              </a:rPr>
              <a:t>T</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R</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E</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A</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T</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M</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E</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N</a:t>
            </a:r>
            <a:r>
              <a:rPr lang="en-US" sz="1350" b="1" i="1" dirty="0">
                <a:solidFill>
                  <a:schemeClr val="bg2">
                    <a:lumMod val="90000"/>
                  </a:schemeClr>
                </a:solidFill>
                <a:latin typeface="Mongolian Baiti" pitchFamily="66" charset="0"/>
                <a:cs typeface="Mongolian Baiti" pitchFamily="66" charset="0"/>
              </a:rPr>
              <a:t>OO</a:t>
            </a:r>
          </a:p>
          <a:p>
            <a:pPr algn="ctr"/>
            <a:r>
              <a:rPr lang="en-US" sz="1350" b="1" i="1" dirty="0">
                <a:solidFill>
                  <a:schemeClr val="tx1"/>
                </a:solidFill>
                <a:latin typeface="Mongolian Baiti" pitchFamily="66" charset="0"/>
                <a:cs typeface="Mongolian Baiti" pitchFamily="66" charset="0"/>
              </a:rPr>
              <a:t>T</a:t>
            </a:r>
            <a:r>
              <a:rPr lang="en-US" sz="1350" b="1" i="1" dirty="0">
                <a:solidFill>
                  <a:schemeClr val="bg2">
                    <a:lumMod val="90000"/>
                  </a:schemeClr>
                </a:solidFill>
                <a:latin typeface="Mongolian Baiti" pitchFamily="66" charset="0"/>
                <a:cs typeface="Mongolian Baiti" pitchFamily="66" charset="0"/>
              </a:rPr>
              <a:t>OO</a:t>
            </a:r>
          </a:p>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p:txBody>
      </p:sp>
      <p:sp>
        <p:nvSpPr>
          <p:cNvPr id="26" name="Rectangle 25"/>
          <p:cNvSpPr/>
          <p:nvPr/>
        </p:nvSpPr>
        <p:spPr>
          <a:xfrm>
            <a:off x="2057400" y="1943101"/>
            <a:ext cx="382088" cy="2514600"/>
          </a:xfrm>
          <a:prstGeom prst="rect">
            <a:avLst/>
          </a:prstGeom>
          <a:solidFill>
            <a:srgbClr val="FFCD7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350" b="1" dirty="0">
              <a:solidFill>
                <a:schemeClr val="tx1"/>
              </a:solidFill>
              <a:latin typeface="Times New Roman" pitchFamily="18" charset="0"/>
              <a:cs typeface="Times New Roman" pitchFamily="18" charset="0"/>
            </a:endParaRPr>
          </a:p>
          <a:p>
            <a:pPr algn="ctr"/>
            <a:endParaRPr lang="en-US" sz="1350" b="1" dirty="0">
              <a:solidFill>
                <a:schemeClr val="bg1"/>
              </a:solidFill>
              <a:latin typeface="Times New Roman" pitchFamily="18" charset="0"/>
              <a:cs typeface="Times New Roman" pitchFamily="18" charset="0"/>
            </a:endParaRPr>
          </a:p>
          <a:p>
            <a:pPr algn="ctr"/>
            <a:r>
              <a:rPr lang="en-US" sz="1350" b="1" dirty="0" smtClean="0">
                <a:solidFill>
                  <a:schemeClr val="tx1"/>
                </a:solidFill>
                <a:latin typeface="Times New Roman" pitchFamily="18" charset="0"/>
                <a:cs typeface="Times New Roman" pitchFamily="18" charset="0"/>
              </a:rPr>
              <a:t>E</a:t>
            </a:r>
            <a:endParaRPr lang="en-US" sz="1350" b="1" dirty="0">
              <a:solidFill>
                <a:schemeClr val="tx1"/>
              </a:solidFill>
              <a:latin typeface="Times New Roman" pitchFamily="18" charset="0"/>
              <a:cs typeface="Times New Roman" pitchFamily="18" charset="0"/>
            </a:endParaRPr>
          </a:p>
          <a:p>
            <a:pPr algn="ctr"/>
            <a:r>
              <a:rPr lang="en-US" sz="1350" b="1" dirty="0">
                <a:solidFill>
                  <a:schemeClr val="tx1"/>
                </a:solidFill>
                <a:latin typeface="Times New Roman" pitchFamily="18" charset="0"/>
                <a:cs typeface="Times New Roman" pitchFamily="18" charset="0"/>
              </a:rPr>
              <a:t>N</a:t>
            </a:r>
          </a:p>
          <a:p>
            <a:pPr algn="ctr"/>
            <a:r>
              <a:rPr lang="en-US" sz="1350" b="1" dirty="0">
                <a:solidFill>
                  <a:schemeClr val="tx1"/>
                </a:solidFill>
                <a:latin typeface="Times New Roman" pitchFamily="18" charset="0"/>
                <a:cs typeface="Times New Roman" pitchFamily="18" charset="0"/>
              </a:rPr>
              <a:t>G</a:t>
            </a:r>
          </a:p>
          <a:p>
            <a:pPr algn="ctr"/>
            <a:r>
              <a:rPr lang="en-US" sz="1350" b="1" dirty="0">
                <a:solidFill>
                  <a:schemeClr val="tx1"/>
                </a:solidFill>
                <a:latin typeface="Times New Roman" pitchFamily="18" charset="0"/>
                <a:cs typeface="Times New Roman" pitchFamily="18" charset="0"/>
              </a:rPr>
              <a:t>A</a:t>
            </a:r>
          </a:p>
          <a:p>
            <a:pPr algn="ctr"/>
            <a:r>
              <a:rPr lang="en-US" sz="1350" b="1" dirty="0">
                <a:solidFill>
                  <a:schemeClr val="tx1"/>
                </a:solidFill>
                <a:latin typeface="Times New Roman" pitchFamily="18" charset="0"/>
                <a:cs typeface="Times New Roman" pitchFamily="18" charset="0"/>
              </a:rPr>
              <a:t>G</a:t>
            </a:r>
          </a:p>
          <a:p>
            <a:pPr algn="ctr"/>
            <a:r>
              <a:rPr lang="en-US" sz="1350" b="1" dirty="0">
                <a:solidFill>
                  <a:schemeClr val="tx1"/>
                </a:solidFill>
                <a:latin typeface="Times New Roman" pitchFamily="18" charset="0"/>
                <a:cs typeface="Times New Roman" pitchFamily="18" charset="0"/>
              </a:rPr>
              <a:t>E</a:t>
            </a:r>
          </a:p>
          <a:p>
            <a:pPr algn="ctr"/>
            <a:r>
              <a:rPr lang="en-US" sz="1350" b="1" dirty="0">
                <a:solidFill>
                  <a:schemeClr val="tx1"/>
                </a:solidFill>
                <a:latin typeface="Times New Roman" pitchFamily="18" charset="0"/>
                <a:cs typeface="Times New Roman" pitchFamily="18" charset="0"/>
              </a:rPr>
              <a:t>M</a:t>
            </a:r>
          </a:p>
          <a:p>
            <a:pPr algn="ctr"/>
            <a:r>
              <a:rPr lang="en-US" sz="1350" b="1" dirty="0">
                <a:solidFill>
                  <a:schemeClr val="tx1"/>
                </a:solidFill>
                <a:latin typeface="Times New Roman" pitchFamily="18" charset="0"/>
                <a:cs typeface="Times New Roman" pitchFamily="18" charset="0"/>
              </a:rPr>
              <a:t>E</a:t>
            </a:r>
          </a:p>
          <a:p>
            <a:pPr algn="ctr"/>
            <a:r>
              <a:rPr lang="en-US" sz="1350" b="1" dirty="0">
                <a:solidFill>
                  <a:schemeClr val="tx1"/>
                </a:solidFill>
                <a:latin typeface="Times New Roman" pitchFamily="18" charset="0"/>
                <a:cs typeface="Times New Roman" pitchFamily="18" charset="0"/>
              </a:rPr>
              <a:t>N</a:t>
            </a:r>
          </a:p>
          <a:p>
            <a:pPr algn="ctr"/>
            <a:r>
              <a:rPr lang="en-US" sz="1350" b="1" dirty="0">
                <a:solidFill>
                  <a:schemeClr val="tx1"/>
                </a:solidFill>
                <a:latin typeface="Times New Roman" pitchFamily="18" charset="0"/>
                <a:cs typeface="Times New Roman" pitchFamily="18" charset="0"/>
              </a:rPr>
              <a:t>T</a:t>
            </a:r>
          </a:p>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500" b="1" dirty="0">
              <a:solidFill>
                <a:schemeClr val="tx1"/>
              </a:solidFill>
              <a:latin typeface="Times New Roman" pitchFamily="18" charset="0"/>
              <a:cs typeface="Times New Roman" pitchFamily="18" charset="0"/>
            </a:endParaRPr>
          </a:p>
          <a:p>
            <a:pPr algn="ctr"/>
            <a:endParaRPr lang="en-US" sz="1500" b="1" dirty="0">
              <a:latin typeface="Times New Roman" pitchFamily="18" charset="0"/>
              <a:cs typeface="Times New Roman" pitchFamily="18" charset="0"/>
            </a:endParaRPr>
          </a:p>
        </p:txBody>
      </p:sp>
      <p:sp>
        <p:nvSpPr>
          <p:cNvPr id="20" name="TextBox 19"/>
          <p:cNvSpPr txBox="1"/>
          <p:nvPr/>
        </p:nvSpPr>
        <p:spPr>
          <a:xfrm>
            <a:off x="4731657" y="3771901"/>
            <a:ext cx="1865903" cy="300082"/>
          </a:xfrm>
          <a:prstGeom prst="rect">
            <a:avLst/>
          </a:prstGeom>
          <a:noFill/>
        </p:spPr>
        <p:txBody>
          <a:bodyPr wrap="square" rtlCol="0">
            <a:spAutoFit/>
          </a:bodyPr>
          <a:lstStyle/>
          <a:p>
            <a:pPr algn="ctr"/>
            <a:r>
              <a:rPr lang="en-US" sz="1350" b="1" dirty="0">
                <a:latin typeface="Times New Roman" pitchFamily="18" charset="0"/>
                <a:cs typeface="Times New Roman" pitchFamily="18" charset="0"/>
              </a:rPr>
              <a:t>GENERALIZATION</a:t>
            </a:r>
          </a:p>
        </p:txBody>
      </p:sp>
      <p:sp>
        <p:nvSpPr>
          <p:cNvPr id="22" name="Right Triangle 21"/>
          <p:cNvSpPr/>
          <p:nvPr/>
        </p:nvSpPr>
        <p:spPr>
          <a:xfrm rot="5400000">
            <a:off x="4063364" y="1659621"/>
            <a:ext cx="2457449" cy="3053440"/>
          </a:xfrm>
          <a:prstGeom prst="rtTriangle">
            <a:avLst/>
          </a:prstGeom>
          <a:solidFill>
            <a:schemeClr val="accent1">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75" b="1" dirty="0">
                <a:solidFill>
                  <a:srgbClr val="FF0000"/>
                </a:solidFill>
                <a:latin typeface="Times New Roman" pitchFamily="18" charset="0"/>
                <a:cs typeface="Times New Roman" pitchFamily="18" charset="0"/>
              </a:rPr>
              <a:t>BEHAVIOR</a:t>
            </a:r>
          </a:p>
          <a:p>
            <a:pPr algn="ctr"/>
            <a:r>
              <a:rPr lang="en-US" sz="1275" b="1" dirty="0">
                <a:solidFill>
                  <a:srgbClr val="FF0000"/>
                </a:solidFill>
                <a:latin typeface="Times New Roman" pitchFamily="18" charset="0"/>
                <a:cs typeface="Times New Roman" pitchFamily="18" charset="0"/>
              </a:rPr>
              <a:t>CHANGE</a:t>
            </a:r>
          </a:p>
        </p:txBody>
      </p:sp>
      <p:sp>
        <p:nvSpPr>
          <p:cNvPr id="32" name="Right Arrow 31"/>
          <p:cNvSpPr/>
          <p:nvPr/>
        </p:nvSpPr>
        <p:spPr>
          <a:xfrm>
            <a:off x="1914525" y="2114551"/>
            <a:ext cx="285750" cy="1143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4" name="Right Arrow 33"/>
          <p:cNvSpPr/>
          <p:nvPr/>
        </p:nvSpPr>
        <p:spPr>
          <a:xfrm>
            <a:off x="2000250" y="4572001"/>
            <a:ext cx="285750" cy="1143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9" name="Rectangle 38"/>
          <p:cNvSpPr/>
          <p:nvPr/>
        </p:nvSpPr>
        <p:spPr>
          <a:xfrm>
            <a:off x="2057400" y="1913319"/>
            <a:ext cx="4743450" cy="2544382"/>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3" name="Rectangle 22"/>
          <p:cNvSpPr/>
          <p:nvPr/>
        </p:nvSpPr>
        <p:spPr>
          <a:xfrm>
            <a:off x="2439488" y="4457701"/>
            <a:ext cx="4361361" cy="628650"/>
          </a:xfrm>
          <a:prstGeom prst="rect">
            <a:avLst/>
          </a:prstGeom>
          <a:solidFill>
            <a:schemeClr val="bg2">
              <a:lumMod val="75000"/>
              <a:alpha val="50196"/>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i="1" dirty="0">
                <a:solidFill>
                  <a:schemeClr val="tx1"/>
                </a:solidFill>
                <a:latin typeface="Mongolian Baiti" pitchFamily="66" charset="0"/>
                <a:cs typeface="Mongolian Baiti" pitchFamily="66" charset="0"/>
              </a:rPr>
              <a:t>S E S S I O </a:t>
            </a:r>
            <a:r>
              <a:rPr lang="en-US" sz="1350" b="1" i="1" dirty="0" smtClean="0">
                <a:solidFill>
                  <a:schemeClr val="tx1"/>
                </a:solidFill>
                <a:latin typeface="Mongolian Baiti" pitchFamily="66" charset="0"/>
                <a:cs typeface="Mongolian Baiti" pitchFamily="66" charset="0"/>
              </a:rPr>
              <a:t>N</a:t>
            </a:r>
          </a:p>
          <a:p>
            <a:r>
              <a:rPr lang="en-US" sz="1350" dirty="0" smtClean="0">
                <a:solidFill>
                  <a:schemeClr val="tx1"/>
                </a:solidFill>
              </a:rPr>
              <a:t>  1      2      3        4        5        6        7      8 +         </a:t>
            </a:r>
            <a:endParaRPr lang="en-US" sz="1350" dirty="0">
              <a:solidFill>
                <a:schemeClr val="tx1"/>
              </a:solidFill>
            </a:endParaRPr>
          </a:p>
        </p:txBody>
      </p:sp>
      <p:sp>
        <p:nvSpPr>
          <p:cNvPr id="24" name="Rectangle 23"/>
          <p:cNvSpPr/>
          <p:nvPr/>
        </p:nvSpPr>
        <p:spPr>
          <a:xfrm>
            <a:off x="1143001" y="5723751"/>
            <a:ext cx="1534820" cy="246221"/>
          </a:xfrm>
          <a:prstGeom prst="rect">
            <a:avLst/>
          </a:prstGeom>
        </p:spPr>
        <p:txBody>
          <a:bodyPr wrap="none">
            <a:spAutoFit/>
          </a:bodyPr>
          <a:lstStyle/>
          <a:p>
            <a:r>
              <a:rPr lang="en-US" sz="1000" dirty="0"/>
              <a:t>Copyright FFT LLC 2012</a:t>
            </a:r>
          </a:p>
        </p:txBody>
      </p:sp>
    </p:spTree>
    <p:extLst>
      <p:ext uri="{BB962C8B-B14F-4D97-AF65-F5344CB8AC3E}">
        <p14:creationId xmlns:p14="http://schemas.microsoft.com/office/powerpoint/2010/main" val="832229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353945" y="102805"/>
            <a:ext cx="8075931" cy="811595"/>
          </a:xfrm>
        </p:spPr>
        <p:txBody>
          <a:bodyPr>
            <a:normAutofit/>
          </a:bodyPr>
          <a:lstStyle/>
          <a:p>
            <a:r>
              <a:rPr lang="en-US" dirty="0" smtClean="0">
                <a:solidFill>
                  <a:schemeClr val="accent2">
                    <a:lumMod val="50000"/>
                  </a:schemeClr>
                </a:solidFill>
                <a:ea typeface="ＭＳ Ｐゴシック" pitchFamily="29" charset="-128"/>
                <a:cs typeface="Calibri"/>
              </a:rPr>
              <a:t>Outcomes of Treatment</a:t>
            </a:r>
            <a:endParaRPr lang="en-US" dirty="0">
              <a:solidFill>
                <a:schemeClr val="accent2">
                  <a:lumMod val="50000"/>
                </a:schemeClr>
              </a:solidFill>
              <a:ea typeface="ＭＳ Ｐゴシック" pitchFamily="29" charset="-128"/>
              <a:cs typeface="Calibri"/>
            </a:endParaRPr>
          </a:p>
        </p:txBody>
      </p:sp>
      <p:sp>
        <p:nvSpPr>
          <p:cNvPr id="38915" name="Rectangle 3"/>
          <p:cNvSpPr>
            <a:spLocks noGrp="1" noChangeArrowheads="1"/>
          </p:cNvSpPr>
          <p:nvPr>
            <p:ph idx="1"/>
          </p:nvPr>
        </p:nvSpPr>
        <p:spPr>
          <a:xfrm>
            <a:off x="0" y="914400"/>
            <a:ext cx="9144000" cy="5943600"/>
          </a:xfrm>
        </p:spPr>
        <p:txBody>
          <a:bodyPr>
            <a:normAutofit/>
          </a:bodyPr>
          <a:lstStyle/>
          <a:p>
            <a:pPr lvl="1">
              <a:lnSpc>
                <a:spcPct val="80000"/>
              </a:lnSpc>
              <a:buFont typeface="Wingdings" charset="2"/>
              <a:buChar char="Ø"/>
            </a:pPr>
            <a:r>
              <a:rPr lang="en-US" sz="2400" dirty="0">
                <a:solidFill>
                  <a:srgbClr val="236292"/>
                </a:solidFill>
                <a:latin typeface="Trebuchet MS"/>
                <a:cs typeface="Trebuchet MS"/>
              </a:rPr>
              <a:t>R</a:t>
            </a:r>
            <a:r>
              <a:rPr lang="en-US" sz="2400" dirty="0" smtClean="0">
                <a:solidFill>
                  <a:srgbClr val="236292"/>
                </a:solidFill>
                <a:latin typeface="Trebuchet MS"/>
                <a:cs typeface="Trebuchet MS"/>
              </a:rPr>
              <a:t>eduction in out of home placements</a:t>
            </a:r>
          </a:p>
          <a:p>
            <a:pPr lvl="1">
              <a:lnSpc>
                <a:spcPct val="80000"/>
              </a:lnSpc>
              <a:buFont typeface="Wingdings" charset="2"/>
              <a:buChar char="Ø"/>
            </a:pPr>
            <a:r>
              <a:rPr lang="en-US" sz="2400" dirty="0">
                <a:solidFill>
                  <a:srgbClr val="236292"/>
                </a:solidFill>
                <a:latin typeface="Trebuchet MS"/>
                <a:cs typeface="Trebuchet MS"/>
              </a:rPr>
              <a:t>R</a:t>
            </a:r>
            <a:r>
              <a:rPr lang="en-US" sz="2400" dirty="0" smtClean="0">
                <a:solidFill>
                  <a:srgbClr val="236292"/>
                </a:solidFill>
                <a:latin typeface="Trebuchet MS"/>
                <a:cs typeface="Trebuchet MS"/>
              </a:rPr>
              <a:t>eduction in recidivism </a:t>
            </a:r>
          </a:p>
          <a:p>
            <a:pPr lvl="1">
              <a:lnSpc>
                <a:spcPct val="80000"/>
              </a:lnSpc>
              <a:buFont typeface="Wingdings" charset="2"/>
              <a:buChar char="Ø"/>
            </a:pPr>
            <a:r>
              <a:rPr lang="en-US" sz="2400" dirty="0" smtClean="0">
                <a:solidFill>
                  <a:srgbClr val="236292"/>
                </a:solidFill>
                <a:latin typeface="Trebuchet MS"/>
                <a:cs typeface="Trebuchet MS"/>
              </a:rPr>
              <a:t>Significant reduction in crime severity for those who do reoffend</a:t>
            </a:r>
          </a:p>
          <a:p>
            <a:pPr lvl="1">
              <a:lnSpc>
                <a:spcPct val="80000"/>
              </a:lnSpc>
              <a:buFont typeface="Wingdings" charset="2"/>
              <a:buChar char="Ø"/>
            </a:pPr>
            <a:r>
              <a:rPr lang="en-US" sz="2400" dirty="0" smtClean="0">
                <a:solidFill>
                  <a:srgbClr val="236292"/>
                </a:solidFill>
                <a:latin typeface="Trebuchet MS"/>
                <a:cs typeface="Trebuchet MS"/>
              </a:rPr>
              <a:t>Dropout rates between 9-12%</a:t>
            </a:r>
          </a:p>
          <a:p>
            <a:pPr lvl="1">
              <a:lnSpc>
                <a:spcPct val="80000"/>
              </a:lnSpc>
              <a:buFont typeface="Wingdings" charset="2"/>
              <a:buChar char="Ø"/>
            </a:pPr>
            <a:r>
              <a:rPr lang="en-US" sz="2400" dirty="0" smtClean="0">
                <a:solidFill>
                  <a:srgbClr val="236292"/>
                </a:solidFill>
                <a:latin typeface="Trebuchet MS"/>
                <a:cs typeface="Trebuchet MS"/>
              </a:rPr>
              <a:t>Significant reductions in youth, caregiver </a:t>
            </a:r>
          </a:p>
          <a:p>
            <a:pPr marL="457200" lvl="1" indent="0">
              <a:lnSpc>
                <a:spcPct val="80000"/>
              </a:lnSpc>
              <a:buNone/>
            </a:pPr>
            <a:r>
              <a:rPr lang="en-US" sz="2400" dirty="0">
                <a:solidFill>
                  <a:srgbClr val="236292"/>
                </a:solidFill>
                <a:latin typeface="Trebuchet MS"/>
                <a:cs typeface="Trebuchet MS"/>
              </a:rPr>
              <a:t>	</a:t>
            </a:r>
            <a:r>
              <a:rPr lang="en-US" sz="2400" dirty="0" smtClean="0">
                <a:solidFill>
                  <a:srgbClr val="236292"/>
                </a:solidFill>
                <a:latin typeface="Trebuchet MS"/>
                <a:cs typeface="Trebuchet MS"/>
              </a:rPr>
              <a:t>interpersonal distress/somatic complaints</a:t>
            </a:r>
          </a:p>
          <a:p>
            <a:pPr lvl="1">
              <a:lnSpc>
                <a:spcPct val="80000"/>
              </a:lnSpc>
              <a:buFont typeface="Wingdings" charset="2"/>
              <a:buChar char="Ø"/>
            </a:pPr>
            <a:r>
              <a:rPr lang="en-US" sz="2400" dirty="0">
                <a:solidFill>
                  <a:srgbClr val="236292"/>
                </a:solidFill>
                <a:latin typeface="Trebuchet MS"/>
                <a:cs typeface="Trebuchet MS"/>
              </a:rPr>
              <a:t>R</a:t>
            </a:r>
            <a:r>
              <a:rPr lang="en-US" sz="2400" dirty="0" smtClean="0">
                <a:solidFill>
                  <a:srgbClr val="236292"/>
                </a:solidFill>
                <a:latin typeface="Trebuchet MS"/>
                <a:cs typeface="Trebuchet MS"/>
              </a:rPr>
              <a:t>eduction </a:t>
            </a:r>
            <a:r>
              <a:rPr lang="en-US" sz="2400" dirty="0">
                <a:solidFill>
                  <a:srgbClr val="236292"/>
                </a:solidFill>
                <a:latin typeface="Trebuchet MS"/>
                <a:cs typeface="Trebuchet MS"/>
              </a:rPr>
              <a:t>in </a:t>
            </a:r>
            <a:r>
              <a:rPr lang="en-US" sz="2400" dirty="0" smtClean="0">
                <a:solidFill>
                  <a:srgbClr val="236292"/>
                </a:solidFill>
                <a:latin typeface="Trebuchet MS"/>
                <a:cs typeface="Trebuchet MS"/>
              </a:rPr>
              <a:t>siblings </a:t>
            </a:r>
            <a:r>
              <a:rPr lang="en-US" sz="2400" dirty="0">
                <a:solidFill>
                  <a:srgbClr val="236292"/>
                </a:solidFill>
                <a:latin typeface="Trebuchet MS"/>
                <a:cs typeface="Trebuchet MS"/>
              </a:rPr>
              <a:t>of referred </a:t>
            </a:r>
            <a:r>
              <a:rPr lang="en-US" sz="2400" dirty="0" smtClean="0">
                <a:solidFill>
                  <a:srgbClr val="236292"/>
                </a:solidFill>
                <a:latin typeface="Trebuchet MS"/>
                <a:cs typeface="Trebuchet MS"/>
              </a:rPr>
              <a:t>youth going into care services</a:t>
            </a:r>
            <a:endParaRPr lang="en-US" sz="2400" dirty="0">
              <a:solidFill>
                <a:srgbClr val="236292"/>
              </a:solidFill>
              <a:latin typeface="Trebuchet MS"/>
              <a:cs typeface="Trebuchet MS"/>
            </a:endParaRPr>
          </a:p>
          <a:p>
            <a:pPr lvl="1">
              <a:lnSpc>
                <a:spcPct val="80000"/>
              </a:lnSpc>
              <a:buFont typeface="Wingdings" charset="2"/>
              <a:buChar char="Ø"/>
            </a:pPr>
            <a:r>
              <a:rPr lang="en-US" sz="2400" dirty="0">
                <a:solidFill>
                  <a:srgbClr val="236292"/>
                </a:solidFill>
                <a:latin typeface="Trebuchet MS"/>
                <a:cs typeface="Trebuchet MS"/>
              </a:rPr>
              <a:t>R</a:t>
            </a:r>
            <a:r>
              <a:rPr lang="en-US" sz="2400" dirty="0" smtClean="0">
                <a:solidFill>
                  <a:srgbClr val="236292"/>
                </a:solidFill>
                <a:latin typeface="Trebuchet MS"/>
                <a:cs typeface="Trebuchet MS"/>
              </a:rPr>
              <a:t>eduction </a:t>
            </a:r>
            <a:r>
              <a:rPr lang="en-US" sz="2400" dirty="0">
                <a:solidFill>
                  <a:srgbClr val="236292"/>
                </a:solidFill>
                <a:latin typeface="Trebuchet MS"/>
                <a:cs typeface="Trebuchet MS"/>
              </a:rPr>
              <a:t>in violent felony crimes</a:t>
            </a:r>
          </a:p>
          <a:p>
            <a:pPr lvl="1">
              <a:lnSpc>
                <a:spcPct val="80000"/>
              </a:lnSpc>
              <a:buFont typeface="Wingdings" charset="2"/>
              <a:buChar char="Ø"/>
            </a:pPr>
            <a:r>
              <a:rPr lang="en-US" sz="2400" dirty="0">
                <a:solidFill>
                  <a:srgbClr val="236292"/>
                </a:solidFill>
                <a:latin typeface="Trebuchet MS"/>
                <a:cs typeface="Trebuchet MS"/>
              </a:rPr>
              <a:t>Significant reduction in drug use as compared to CBT, psycho-education and group </a:t>
            </a:r>
            <a:r>
              <a:rPr lang="en-US" sz="2400" dirty="0" smtClean="0">
                <a:solidFill>
                  <a:srgbClr val="236292"/>
                </a:solidFill>
                <a:latin typeface="Trebuchet MS"/>
                <a:cs typeface="Trebuchet MS"/>
              </a:rPr>
              <a:t>treatment</a:t>
            </a:r>
            <a:endParaRPr lang="en-US" sz="2400" dirty="0">
              <a:solidFill>
                <a:srgbClr val="236292"/>
              </a:solidFill>
              <a:latin typeface="Trebuchet MS"/>
              <a:cs typeface="Trebuchet MS"/>
            </a:endParaRPr>
          </a:p>
          <a:p>
            <a:pPr lvl="1">
              <a:lnSpc>
                <a:spcPct val="80000"/>
              </a:lnSpc>
              <a:buFont typeface="Wingdings" charset="2"/>
              <a:buChar char="Ø"/>
            </a:pPr>
            <a:r>
              <a:rPr lang="en-US" sz="2400" dirty="0" smtClean="0">
                <a:solidFill>
                  <a:srgbClr val="236292"/>
                </a:solidFill>
                <a:latin typeface="Trebuchet MS"/>
                <a:cs typeface="Trebuchet MS"/>
              </a:rPr>
              <a:t>Improved </a:t>
            </a:r>
            <a:r>
              <a:rPr lang="en-US" sz="2400" dirty="0">
                <a:solidFill>
                  <a:srgbClr val="236292"/>
                </a:solidFill>
                <a:latin typeface="Trebuchet MS"/>
                <a:cs typeface="Trebuchet MS"/>
              </a:rPr>
              <a:t>family functioning</a:t>
            </a:r>
          </a:p>
          <a:p>
            <a:pPr lvl="1">
              <a:lnSpc>
                <a:spcPct val="80000"/>
              </a:lnSpc>
              <a:buFont typeface="Wingdings" charset="2"/>
              <a:buChar char="Ø"/>
            </a:pPr>
            <a:r>
              <a:rPr lang="en-US" sz="2400" dirty="0">
                <a:solidFill>
                  <a:srgbClr val="236292"/>
                </a:solidFill>
                <a:latin typeface="Trebuchet MS"/>
                <a:cs typeface="Trebuchet MS"/>
              </a:rPr>
              <a:t>Significant cost </a:t>
            </a:r>
            <a:r>
              <a:rPr lang="en-US" sz="2400" dirty="0" smtClean="0">
                <a:solidFill>
                  <a:srgbClr val="236292"/>
                </a:solidFill>
                <a:latin typeface="Trebuchet MS"/>
                <a:cs typeface="Trebuchet MS"/>
              </a:rPr>
              <a:t>effectiveness</a:t>
            </a:r>
            <a:endParaRPr lang="en-US" sz="2400" dirty="0">
              <a:latin typeface="Calibri"/>
              <a:cs typeface="Calibri"/>
            </a:endParaRPr>
          </a:p>
        </p:txBody>
      </p:sp>
    </p:spTree>
    <p:extLst>
      <p:ext uri="{BB962C8B-B14F-4D97-AF65-F5344CB8AC3E}">
        <p14:creationId xmlns:p14="http://schemas.microsoft.com/office/powerpoint/2010/main" val="386802260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p:nvPr>
        </p:nvSpPr>
        <p:spPr>
          <a:xfrm>
            <a:off x="762000" y="76200"/>
            <a:ext cx="7772400" cy="1143000"/>
          </a:xfrm>
        </p:spPr>
        <p:txBody>
          <a:bodyPr>
            <a:normAutofit/>
          </a:bodyPr>
          <a:lstStyle/>
          <a:p>
            <a:r>
              <a:rPr lang="en-US" sz="4000" dirty="0" smtClean="0">
                <a:solidFill>
                  <a:srgbClr val="236292"/>
                </a:solidFill>
                <a:ea typeface="ＭＳ Ｐゴシック" pitchFamily="29" charset="-128"/>
                <a:cs typeface="ＭＳ Ｐゴシック" pitchFamily="29" charset="-128"/>
              </a:rPr>
              <a:t>Where Services are Provided</a:t>
            </a:r>
            <a:endParaRPr lang="en-US" sz="4000" dirty="0">
              <a:solidFill>
                <a:srgbClr val="236292"/>
              </a:solidFill>
              <a:ea typeface="ＭＳ Ｐゴシック" pitchFamily="29" charset="-128"/>
              <a:cs typeface="ＭＳ Ｐゴシック" pitchFamily="29" charset="-128"/>
            </a:endParaRPr>
          </a:p>
        </p:txBody>
      </p:sp>
      <p:sp>
        <p:nvSpPr>
          <p:cNvPr id="138243" name="Rectangle 3"/>
          <p:cNvSpPr>
            <a:spLocks noGrp="1"/>
          </p:cNvSpPr>
          <p:nvPr>
            <p:ph type="body" idx="1"/>
          </p:nvPr>
        </p:nvSpPr>
        <p:spPr>
          <a:xfrm>
            <a:off x="537284" y="1219200"/>
            <a:ext cx="8303476" cy="4114800"/>
          </a:xfrm>
        </p:spPr>
        <p:txBody>
          <a:bodyPr>
            <a:noAutofit/>
          </a:bodyPr>
          <a:lstStyle/>
          <a:p>
            <a:pPr marL="109728" indent="0">
              <a:buNone/>
            </a:pPr>
            <a:r>
              <a:rPr lang="en-US" sz="2000" b="1" dirty="0">
                <a:solidFill>
                  <a:schemeClr val="tx2"/>
                </a:solidFill>
              </a:rPr>
              <a:t>Recommended Locations/Delivery Settings</a:t>
            </a:r>
          </a:p>
          <a:p>
            <a:pPr marL="109728" indent="0">
              <a:buNone/>
            </a:pPr>
            <a:r>
              <a:rPr lang="en-US" sz="2000" dirty="0"/>
              <a:t>Typically, FFT is conducted in home and clinic settings. </a:t>
            </a:r>
            <a:endParaRPr lang="en-US" sz="2000" dirty="0" smtClean="0"/>
          </a:p>
          <a:p>
            <a:pPr marL="109728" indent="0">
              <a:buNone/>
            </a:pPr>
            <a:r>
              <a:rPr lang="en-US" sz="2000" dirty="0" smtClean="0"/>
              <a:t>It </a:t>
            </a:r>
            <a:r>
              <a:rPr lang="en-US" sz="2000" dirty="0"/>
              <a:t>can also be delivered in schools, child welfare facilities, probation and parole offices, aftercare systems, and mental health facilities</a:t>
            </a:r>
            <a:r>
              <a:rPr lang="en-US" sz="2000" dirty="0" smtClean="0"/>
              <a:t>.</a:t>
            </a:r>
          </a:p>
          <a:p>
            <a:pPr marL="109728" indent="0">
              <a:buNone/>
            </a:pPr>
            <a:r>
              <a:rPr lang="en-US" sz="2000" dirty="0" smtClean="0"/>
              <a:t>Most importantly is who is in the room, however homebased services are always preferred as long as it matches to the family.</a:t>
            </a:r>
            <a:endParaRPr lang="en-US" sz="2000" dirty="0"/>
          </a:p>
          <a:p>
            <a:endParaRPr lang="en-US" sz="2000" dirty="0">
              <a:solidFill>
                <a:srgbClr val="18579B"/>
              </a:solidFill>
              <a:ea typeface="ＭＳ Ｐゴシック" pitchFamily="29" charset="-128"/>
              <a:cs typeface="ＭＳ Ｐゴシック" pitchFamily="29" charset="-128"/>
            </a:endParaRPr>
          </a:p>
        </p:txBody>
      </p:sp>
    </p:spTree>
    <p:extLst>
      <p:ext uri="{BB962C8B-B14F-4D97-AF65-F5344CB8AC3E}">
        <p14:creationId xmlns:p14="http://schemas.microsoft.com/office/powerpoint/2010/main" val="73083371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fontScale="90000"/>
          </a:bodyPr>
          <a:lstStyle/>
          <a:p>
            <a:pPr algn="ctr"/>
            <a:r>
              <a:rPr lang="en-US" sz="3600" dirty="0" smtClean="0">
                <a:ea typeface="ＭＳ Ｐゴシック" pitchFamily="29" charset="-128"/>
                <a:cs typeface="ＭＳ Ｐゴシック" pitchFamily="29" charset="-128"/>
              </a:rPr>
              <a:t>Agenda:  Requirements for Clinicians</a:t>
            </a:r>
            <a:br>
              <a:rPr lang="en-US" sz="3600" dirty="0" smtClean="0">
                <a:ea typeface="ＭＳ Ｐゴシック" pitchFamily="29" charset="-128"/>
                <a:cs typeface="ＭＳ Ｐゴシック" pitchFamily="29" charset="-128"/>
              </a:rPr>
            </a:b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2185261"/>
            <a:ext cx="5886450" cy="4184541"/>
          </a:xfrm>
        </p:spPr>
        <p:txBody>
          <a:bodyPr>
            <a:noAutofit/>
          </a:bodyPr>
          <a:lstStyle/>
          <a:p>
            <a:pPr lvl="1"/>
            <a:r>
              <a:rPr lang="en-US" sz="2400" b="1" dirty="0"/>
              <a:t>Education level/License or license-eligible</a:t>
            </a:r>
          </a:p>
          <a:p>
            <a:pPr lvl="1"/>
            <a:r>
              <a:rPr lang="en-US" sz="2400" b="1" dirty="0"/>
              <a:t>Time commitment</a:t>
            </a:r>
          </a:p>
          <a:p>
            <a:pPr lvl="1"/>
            <a:r>
              <a:rPr lang="en-US" sz="2400" b="1" dirty="0"/>
              <a:t>Location commitment</a:t>
            </a:r>
          </a:p>
        </p:txBody>
      </p:sp>
    </p:spTree>
    <p:extLst>
      <p:ext uri="{BB962C8B-B14F-4D97-AF65-F5344CB8AC3E}">
        <p14:creationId xmlns:p14="http://schemas.microsoft.com/office/powerpoint/2010/main" val="155915609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dissolve">
                                      <p:cBhvr>
                                        <p:cTn id="17" dur="500"/>
                                        <p:tgtEl>
                                          <p:spTgt spid="246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172200" cy="857250"/>
          </a:xfrm>
        </p:spPr>
        <p:txBody>
          <a:bodyPr/>
          <a:lstStyle/>
          <a:p>
            <a:pPr algn="ctr"/>
            <a:r>
              <a:rPr lang="en-US" sz="3300" i="1" dirty="0">
                <a:solidFill>
                  <a:srgbClr val="236292"/>
                </a:solidFill>
                <a:cs typeface="Arial" pitchFamily="34" charset="0"/>
              </a:rPr>
              <a:t>Therapist Characteristics</a:t>
            </a:r>
            <a:endParaRPr lang="en-US" dirty="0">
              <a:solidFill>
                <a:srgbClr val="236292"/>
              </a:solidFill>
            </a:endParaRPr>
          </a:p>
        </p:txBody>
      </p:sp>
      <p:graphicFrame>
        <p:nvGraphicFramePr>
          <p:cNvPr id="7" name="Diagram 6"/>
          <p:cNvGraphicFramePr/>
          <p:nvPr>
            <p:extLst/>
          </p:nvPr>
        </p:nvGraphicFramePr>
        <p:xfrm>
          <a:off x="497840" y="1066800"/>
          <a:ext cx="7315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28600" y="6336268"/>
            <a:ext cx="3537531" cy="307777"/>
          </a:xfrm>
          <a:prstGeom prst="rect">
            <a:avLst/>
          </a:prstGeom>
          <a:noFill/>
        </p:spPr>
        <p:txBody>
          <a:bodyPr wrap="square" rtlCol="0">
            <a:spAutoFit/>
          </a:bodyPr>
          <a:lstStyle/>
          <a:p>
            <a:r>
              <a:rPr lang="en-US" sz="1400" dirty="0"/>
              <a:t>Copyright FFT LLC 2017</a:t>
            </a:r>
          </a:p>
        </p:txBody>
      </p:sp>
    </p:spTree>
    <p:extLst>
      <p:ext uri="{BB962C8B-B14F-4D97-AF65-F5344CB8AC3E}">
        <p14:creationId xmlns:p14="http://schemas.microsoft.com/office/powerpoint/2010/main" val="229478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p:nvPr>
        </p:nvSpPr>
        <p:spPr>
          <a:xfrm>
            <a:off x="533400" y="0"/>
            <a:ext cx="8153400" cy="914400"/>
          </a:xfrm>
        </p:spPr>
        <p:txBody>
          <a:bodyPr/>
          <a:lstStyle/>
          <a:p>
            <a:r>
              <a:rPr lang="en-US" dirty="0" smtClean="0">
                <a:solidFill>
                  <a:srgbClr val="236292"/>
                </a:solidFill>
                <a:ea typeface="ＭＳ Ｐゴシック" pitchFamily="29" charset="-128"/>
                <a:cs typeface="ＭＳ Ｐゴシック" pitchFamily="29" charset="-128"/>
              </a:rPr>
              <a:t>Therapist Caseload</a:t>
            </a:r>
            <a:endParaRPr lang="en-US" dirty="0">
              <a:solidFill>
                <a:srgbClr val="236292"/>
              </a:solidFill>
              <a:ea typeface="ＭＳ Ｐゴシック" pitchFamily="29" charset="-128"/>
              <a:cs typeface="ＭＳ Ｐゴシック" pitchFamily="29" charset="-128"/>
            </a:endParaRPr>
          </a:p>
        </p:txBody>
      </p:sp>
      <p:sp>
        <p:nvSpPr>
          <p:cNvPr id="136195" name="Rectangle 3"/>
          <p:cNvSpPr>
            <a:spLocks noGrp="1"/>
          </p:cNvSpPr>
          <p:nvPr>
            <p:ph type="body" idx="1"/>
          </p:nvPr>
        </p:nvSpPr>
        <p:spPr>
          <a:xfrm>
            <a:off x="609600" y="838200"/>
            <a:ext cx="8305800" cy="6248400"/>
          </a:xfrm>
        </p:spPr>
        <p:txBody>
          <a:bodyPr>
            <a:normAutofit/>
          </a:bodyPr>
          <a:lstStyle/>
          <a:p>
            <a:r>
              <a:rPr lang="en-US" sz="2800" dirty="0">
                <a:solidFill>
                  <a:srgbClr val="236292"/>
                </a:solidFill>
                <a:ea typeface="ＭＳ Ｐゴシック" pitchFamily="29" charset="-128"/>
                <a:cs typeface="ＭＳ Ｐゴシック" pitchFamily="29" charset="-128"/>
              </a:rPr>
              <a:t>A site = a working group of 3 to 8 </a:t>
            </a:r>
            <a:r>
              <a:rPr lang="en-US" sz="2800" dirty="0" smtClean="0">
                <a:solidFill>
                  <a:srgbClr val="236292"/>
                </a:solidFill>
                <a:ea typeface="ＭＳ Ｐゴシック" pitchFamily="29" charset="-128"/>
                <a:cs typeface="ＭＳ Ｐゴシック" pitchFamily="29" charset="-128"/>
              </a:rPr>
              <a:t>therapists</a:t>
            </a:r>
          </a:p>
          <a:p>
            <a:pPr marL="0" indent="0">
              <a:buNone/>
            </a:pPr>
            <a:r>
              <a:rPr lang="en-US" sz="2000" dirty="0" smtClean="0"/>
              <a:t>Therapists </a:t>
            </a:r>
            <a:r>
              <a:rPr lang="en-US" sz="2000" dirty="0"/>
              <a:t>sees cases on individual </a:t>
            </a:r>
            <a:r>
              <a:rPr lang="en-US" sz="2000" dirty="0" smtClean="0"/>
              <a:t>basis</a:t>
            </a:r>
          </a:p>
          <a:p>
            <a:pPr lvl="1"/>
            <a:r>
              <a:rPr lang="en-US" sz="2000" dirty="0"/>
              <a:t>Working groups attend </a:t>
            </a:r>
            <a:r>
              <a:rPr lang="en-US" sz="2000" i="1" dirty="0"/>
              <a:t>all</a:t>
            </a:r>
            <a:r>
              <a:rPr lang="en-US" sz="2000" dirty="0"/>
              <a:t> training/consult together</a:t>
            </a:r>
          </a:p>
          <a:p>
            <a:pPr lvl="1">
              <a:lnSpc>
                <a:spcPct val="90000"/>
              </a:lnSpc>
            </a:pPr>
            <a:r>
              <a:rPr lang="en-US" sz="2000" dirty="0"/>
              <a:t>Functions: collaborative staffing of cases</a:t>
            </a:r>
          </a:p>
          <a:p>
            <a:pPr lvl="1">
              <a:lnSpc>
                <a:spcPct val="90000"/>
              </a:lnSpc>
            </a:pPr>
            <a:r>
              <a:rPr lang="en-US" sz="2000" dirty="0"/>
              <a:t>Purpose:  sustainability; support; model </a:t>
            </a:r>
            <a:r>
              <a:rPr lang="en-US" sz="2000" b="1" u="sng" dirty="0" smtClean="0"/>
              <a:t>Fidelity</a:t>
            </a:r>
            <a:endParaRPr lang="en-US" sz="1000" b="1" u="sng" dirty="0">
              <a:solidFill>
                <a:srgbClr val="FFFF00"/>
              </a:solidFill>
              <a:ea typeface="ＭＳ Ｐゴシック" pitchFamily="29" charset="-128"/>
              <a:cs typeface="ＭＳ Ｐゴシック" pitchFamily="29" charset="-128"/>
            </a:endParaRPr>
          </a:p>
          <a:p>
            <a:r>
              <a:rPr lang="en-US" sz="2800" dirty="0">
                <a:solidFill>
                  <a:srgbClr val="236292"/>
                </a:solidFill>
                <a:ea typeface="ＭＳ Ｐゴシック" pitchFamily="29" charset="-128"/>
                <a:cs typeface="ＭＳ Ｐゴシック" pitchFamily="29" charset="-128"/>
              </a:rPr>
              <a:t>Caseload Standards</a:t>
            </a:r>
            <a:endParaRPr lang="en-US" sz="2800" dirty="0" smtClean="0">
              <a:solidFill>
                <a:srgbClr val="236292"/>
              </a:solidFill>
              <a:ea typeface="ＭＳ Ｐゴシック" pitchFamily="29" charset="-128"/>
              <a:cs typeface="ＭＳ Ｐゴシック" pitchFamily="29" charset="-128"/>
            </a:endParaRPr>
          </a:p>
          <a:p>
            <a:pPr lvl="1"/>
            <a:r>
              <a:rPr lang="en-US" sz="2000" dirty="0" smtClean="0"/>
              <a:t>2-3 cycles </a:t>
            </a:r>
            <a:r>
              <a:rPr lang="en-US" sz="2000" dirty="0"/>
              <a:t>of </a:t>
            </a:r>
            <a:r>
              <a:rPr lang="en-US" sz="2000" dirty="0" smtClean="0"/>
              <a:t>cases </a:t>
            </a:r>
            <a:r>
              <a:rPr lang="en-US" sz="2000" dirty="0"/>
              <a:t>per yr. </a:t>
            </a:r>
          </a:p>
          <a:p>
            <a:pPr lvl="1"/>
            <a:r>
              <a:rPr lang="en-US" sz="2000" dirty="0"/>
              <a:t>F/T therapist: max </a:t>
            </a:r>
            <a:r>
              <a:rPr lang="en-US" sz="2000" dirty="0" smtClean="0"/>
              <a:t>10 cases </a:t>
            </a:r>
            <a:r>
              <a:rPr lang="en-US" sz="2000" dirty="0"/>
              <a:t>– </a:t>
            </a:r>
            <a:r>
              <a:rPr lang="en-US" sz="2000" dirty="0" smtClean="0"/>
              <a:t>20-30 </a:t>
            </a:r>
            <a:r>
              <a:rPr lang="en-US" sz="2000" dirty="0"/>
              <a:t>per year</a:t>
            </a:r>
          </a:p>
          <a:p>
            <a:pPr lvl="1"/>
            <a:r>
              <a:rPr lang="en-US" sz="2000" dirty="0"/>
              <a:t>P/T therapist: min 5 cases (20 hrs/wk) – </a:t>
            </a:r>
            <a:r>
              <a:rPr lang="en-US" sz="2000" dirty="0" smtClean="0"/>
              <a:t>10-15 </a:t>
            </a:r>
            <a:r>
              <a:rPr lang="en-US" sz="2000" dirty="0"/>
              <a:t>per </a:t>
            </a:r>
            <a:r>
              <a:rPr lang="en-US" sz="2000" dirty="0" smtClean="0"/>
              <a:t>year</a:t>
            </a:r>
            <a:endParaRPr lang="en-US" sz="1000" dirty="0">
              <a:solidFill>
                <a:srgbClr val="FFFF00"/>
              </a:solidFill>
              <a:ea typeface="ＭＳ Ｐゴシック" pitchFamily="29" charset="-128"/>
              <a:cs typeface="ＭＳ Ｐゴシック" pitchFamily="29" charset="-128"/>
            </a:endParaRPr>
          </a:p>
          <a:p>
            <a:r>
              <a:rPr lang="en-US" sz="2800" dirty="0">
                <a:solidFill>
                  <a:srgbClr val="236292"/>
                </a:solidFill>
                <a:ea typeface="ＭＳ Ｐゴシック" pitchFamily="29" charset="-128"/>
                <a:cs typeface="ＭＳ Ｐゴシック" pitchFamily="29" charset="-128"/>
              </a:rPr>
              <a:t>Case Needs— #s of cases / year</a:t>
            </a:r>
          </a:p>
          <a:p>
            <a:pPr lvl="1"/>
            <a:r>
              <a:rPr lang="en-US" sz="2000" dirty="0"/>
              <a:t>8 F/T therapist site –  </a:t>
            </a:r>
            <a:r>
              <a:rPr lang="en-US" sz="2000" dirty="0" smtClean="0"/>
              <a:t>200-300 per </a:t>
            </a:r>
            <a:r>
              <a:rPr lang="en-US" sz="2000" dirty="0"/>
              <a:t>year</a:t>
            </a:r>
          </a:p>
          <a:p>
            <a:pPr lvl="1"/>
            <a:r>
              <a:rPr lang="en-US" sz="2000" dirty="0"/>
              <a:t>3 </a:t>
            </a:r>
            <a:r>
              <a:rPr lang="en-US" sz="2000" dirty="0" smtClean="0"/>
              <a:t>F/</a:t>
            </a:r>
            <a:r>
              <a:rPr lang="en-US" sz="2000" dirty="0"/>
              <a:t>T </a:t>
            </a:r>
            <a:r>
              <a:rPr lang="en-US" sz="2000" dirty="0" smtClean="0"/>
              <a:t>site– 60-90 </a:t>
            </a:r>
            <a:r>
              <a:rPr lang="en-US" sz="2000" dirty="0"/>
              <a:t>per year</a:t>
            </a:r>
            <a:endParaRPr lang="en-US" sz="1600" dirty="0"/>
          </a:p>
        </p:txBody>
      </p:sp>
    </p:spTree>
    <p:extLst>
      <p:ext uri="{BB962C8B-B14F-4D97-AF65-F5344CB8AC3E}">
        <p14:creationId xmlns:p14="http://schemas.microsoft.com/office/powerpoint/2010/main" val="112929953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p:nvPr>
        </p:nvSpPr>
        <p:spPr>
          <a:xfrm>
            <a:off x="762000" y="76200"/>
            <a:ext cx="7772400" cy="1143000"/>
          </a:xfrm>
        </p:spPr>
        <p:txBody>
          <a:bodyPr>
            <a:normAutofit fontScale="90000"/>
          </a:bodyPr>
          <a:lstStyle/>
          <a:p>
            <a:r>
              <a:rPr lang="en-US" sz="4000" dirty="0" smtClean="0">
                <a:solidFill>
                  <a:srgbClr val="236292"/>
                </a:solidFill>
                <a:ea typeface="ＭＳ Ｐゴシック" pitchFamily="29" charset="-128"/>
                <a:cs typeface="ＭＳ Ｐゴシック" pitchFamily="29" charset="-128"/>
              </a:rPr>
              <a:t>Therapist Caseload &amp; Expectations</a:t>
            </a:r>
            <a:endParaRPr lang="en-US" sz="4000" dirty="0">
              <a:solidFill>
                <a:srgbClr val="236292"/>
              </a:solidFill>
              <a:ea typeface="ＭＳ Ｐゴシック" pitchFamily="29" charset="-128"/>
              <a:cs typeface="ＭＳ Ｐゴシック" pitchFamily="29" charset="-128"/>
            </a:endParaRPr>
          </a:p>
        </p:txBody>
      </p:sp>
      <p:sp>
        <p:nvSpPr>
          <p:cNvPr id="138243" name="Rectangle 3"/>
          <p:cNvSpPr>
            <a:spLocks noGrp="1"/>
          </p:cNvSpPr>
          <p:nvPr>
            <p:ph type="body" idx="1"/>
          </p:nvPr>
        </p:nvSpPr>
        <p:spPr>
          <a:xfrm>
            <a:off x="537284" y="1219200"/>
            <a:ext cx="8303476" cy="4114800"/>
          </a:xfrm>
        </p:spPr>
        <p:txBody>
          <a:bodyPr>
            <a:noAutofit/>
          </a:bodyPr>
          <a:lstStyle/>
          <a:p>
            <a:r>
              <a:rPr lang="en-US" sz="2000" dirty="0">
                <a:ea typeface="ＭＳ Ｐゴシック" pitchFamily="29" charset="-128"/>
                <a:cs typeface="ＭＳ Ｐゴシック" pitchFamily="29" charset="-128"/>
              </a:rPr>
              <a:t>Working group of 3 to 8 </a:t>
            </a:r>
            <a:r>
              <a:rPr lang="en-US" sz="2000" dirty="0" smtClean="0">
                <a:ea typeface="ＭＳ Ｐゴシック" pitchFamily="29" charset="-128"/>
                <a:cs typeface="ＭＳ Ｐゴシック" pitchFamily="29" charset="-128"/>
              </a:rPr>
              <a:t>clinicians trained in year one of implementation, with a case carrying supervisor trained in year two of implementation. Supervisor is case carrying.</a:t>
            </a:r>
          </a:p>
          <a:p>
            <a:r>
              <a:rPr lang="en-US" sz="2000" dirty="0">
                <a:solidFill>
                  <a:srgbClr val="236292"/>
                </a:solidFill>
                <a:ea typeface="ＭＳ Ｐゴシック" pitchFamily="29" charset="-128"/>
                <a:cs typeface="ＭＳ Ｐゴシック" pitchFamily="29" charset="-128"/>
              </a:rPr>
              <a:t>Meet weekly in consultation on FFT cases provided by trained supervisor/</a:t>
            </a:r>
            <a:r>
              <a:rPr lang="en-US" sz="2000" dirty="0" smtClean="0">
                <a:solidFill>
                  <a:srgbClr val="236292"/>
                </a:solidFill>
                <a:ea typeface="ＭＳ Ｐゴシック" pitchFamily="29" charset="-128"/>
                <a:cs typeface="ＭＳ Ｐゴシック" pitchFamily="29" charset="-128"/>
              </a:rPr>
              <a:t>consultant (2 hrs per week).  </a:t>
            </a:r>
            <a:endParaRPr lang="en-US" sz="2000" i="1" dirty="0" smtClean="0">
              <a:solidFill>
                <a:srgbClr val="236292"/>
              </a:solidFill>
              <a:ea typeface="ＭＳ Ｐゴシック" pitchFamily="29" charset="-128"/>
              <a:cs typeface="ＭＳ Ｐゴシック" pitchFamily="29" charset="-128"/>
            </a:endParaRPr>
          </a:p>
          <a:p>
            <a:r>
              <a:rPr lang="en-US" sz="2000" dirty="0">
                <a:ea typeface="ＭＳ Ｐゴシック" pitchFamily="29" charset="-128"/>
                <a:cs typeface="ＭＳ Ｐゴシック" pitchFamily="29" charset="-128"/>
              </a:rPr>
              <a:t>Maintain minimum caseload of 5 cases at any given time (20 hrs. per week) and no more than </a:t>
            </a:r>
            <a:r>
              <a:rPr lang="en-US" sz="2000" dirty="0" smtClean="0">
                <a:ea typeface="ＭＳ Ｐゴシック" pitchFamily="29" charset="-128"/>
                <a:cs typeface="ＭＳ Ｐゴシック" pitchFamily="29" charset="-128"/>
              </a:rPr>
              <a:t>10 </a:t>
            </a:r>
            <a:r>
              <a:rPr lang="en-US" sz="2000" dirty="0">
                <a:ea typeface="ＭＳ Ｐゴシック" pitchFamily="29" charset="-128"/>
                <a:cs typeface="ＭＳ Ｐゴシック" pitchFamily="29" charset="-128"/>
              </a:rPr>
              <a:t>to </a:t>
            </a:r>
            <a:r>
              <a:rPr lang="en-US" sz="2000" dirty="0" smtClean="0">
                <a:ea typeface="ＭＳ Ｐゴシック" pitchFamily="29" charset="-128"/>
                <a:cs typeface="ＭＳ Ｐゴシック" pitchFamily="29" charset="-128"/>
              </a:rPr>
              <a:t>12 </a:t>
            </a:r>
            <a:r>
              <a:rPr lang="en-US" sz="2000" dirty="0">
                <a:ea typeface="ＭＳ Ｐゴシック" pitchFamily="29" charset="-128"/>
                <a:cs typeface="ＭＳ Ｐゴシック" pitchFamily="29" charset="-128"/>
              </a:rPr>
              <a:t>cases at any given time if full time.</a:t>
            </a:r>
            <a:r>
              <a:rPr lang="en-US" sz="2000" dirty="0" smtClean="0">
                <a:ea typeface="ＭＳ Ｐゴシック" pitchFamily="29" charset="-128"/>
                <a:cs typeface="ＭＳ Ｐゴシック" pitchFamily="29" charset="-128"/>
              </a:rPr>
              <a:t> </a:t>
            </a:r>
            <a:endParaRPr lang="en-US" sz="2000" i="1" dirty="0" smtClean="0">
              <a:ea typeface="ＭＳ Ｐゴシック" pitchFamily="29" charset="-128"/>
              <a:cs typeface="ＭＳ Ｐゴシック" pitchFamily="29" charset="-128"/>
            </a:endParaRPr>
          </a:p>
          <a:p>
            <a:r>
              <a:rPr lang="en-US" sz="2000" dirty="0">
                <a:solidFill>
                  <a:srgbClr val="236292"/>
                </a:solidFill>
                <a:ea typeface="ＭＳ Ｐゴシック" pitchFamily="29" charset="-128"/>
                <a:cs typeface="ＭＳ Ｐゴシック" pitchFamily="29" charset="-128"/>
              </a:rPr>
              <a:t>Each therapist minimum of initial</a:t>
            </a:r>
            <a:r>
              <a:rPr lang="en-US" sz="2000" dirty="0" smtClean="0">
                <a:solidFill>
                  <a:srgbClr val="236292"/>
                </a:solidFill>
                <a:ea typeface="ＭＳ Ｐゴシック" pitchFamily="29" charset="-128"/>
                <a:cs typeface="ＭＳ Ｐゴシック" pitchFamily="29" charset="-128"/>
              </a:rPr>
              <a:t> clinical training, </a:t>
            </a:r>
            <a:r>
              <a:rPr lang="en-US" sz="2000" dirty="0">
                <a:solidFill>
                  <a:srgbClr val="236292"/>
                </a:solidFill>
                <a:ea typeface="ＭＳ Ｐゴシック" pitchFamily="29" charset="-128"/>
                <a:cs typeface="ＭＳ Ｐゴシック" pitchFamily="29" charset="-128"/>
              </a:rPr>
              <a:t>follow-ups and on-going case consultation </a:t>
            </a:r>
            <a:r>
              <a:rPr lang="en-US" sz="2000" i="1" dirty="0">
                <a:solidFill>
                  <a:srgbClr val="236292"/>
                </a:solidFill>
                <a:ea typeface="ＭＳ Ｐゴシック" pitchFamily="29" charset="-128"/>
                <a:cs typeface="ＭＳ Ｐゴシック" pitchFamily="29" charset="-128"/>
              </a:rPr>
              <a:t>(initial dosage of training)</a:t>
            </a:r>
          </a:p>
          <a:p>
            <a:r>
              <a:rPr lang="en-US" sz="2000" dirty="0">
                <a:ea typeface="ＭＳ Ｐゴシック" pitchFamily="29" charset="-128"/>
                <a:cs typeface="ＭＳ Ｐゴシック" pitchFamily="29" charset="-128"/>
              </a:rPr>
              <a:t>Individual therapist and group receiving level of supervision, consult and training appropriate to degree of adherence and competency</a:t>
            </a:r>
            <a:endParaRPr lang="en-US" sz="2000" dirty="0" smtClean="0">
              <a:ea typeface="ＭＳ Ｐゴシック" pitchFamily="29" charset="-128"/>
              <a:cs typeface="ＭＳ Ｐゴシック" pitchFamily="29" charset="-128"/>
            </a:endParaRPr>
          </a:p>
          <a:p>
            <a:r>
              <a:rPr lang="en-US" sz="2000" dirty="0" smtClean="0">
                <a:solidFill>
                  <a:srgbClr val="18579B"/>
                </a:solidFill>
                <a:ea typeface="ＭＳ Ｐゴシック" pitchFamily="29" charset="-128"/>
                <a:cs typeface="ＭＳ Ｐゴシック" pitchFamily="29" charset="-128"/>
              </a:rPr>
              <a:t>Web based system </a:t>
            </a:r>
            <a:r>
              <a:rPr lang="en-US" sz="2000" dirty="0">
                <a:solidFill>
                  <a:srgbClr val="18579B"/>
                </a:solidFill>
                <a:ea typeface="ＭＳ Ｐゴシック" pitchFamily="29" charset="-128"/>
                <a:cs typeface="ＭＳ Ｐゴシック" pitchFamily="29" charset="-128"/>
              </a:rPr>
              <a:t>to assist with staying on </a:t>
            </a:r>
            <a:r>
              <a:rPr lang="en-US" sz="2000" dirty="0" smtClean="0">
                <a:solidFill>
                  <a:srgbClr val="18579B"/>
                </a:solidFill>
                <a:ea typeface="ＭＳ Ｐゴシック" pitchFamily="29" charset="-128"/>
                <a:cs typeface="ＭＳ Ｐゴシック" pitchFamily="29" charset="-128"/>
              </a:rPr>
              <a:t>track and on going fidelity monitoring and quality improvement</a:t>
            </a:r>
            <a:endParaRPr lang="en-US" sz="2000" dirty="0">
              <a:solidFill>
                <a:srgbClr val="18579B"/>
              </a:solidFill>
              <a:ea typeface="ＭＳ Ｐゴシック" pitchFamily="29" charset="-128"/>
              <a:cs typeface="ＭＳ Ｐゴシック" pitchFamily="29" charset="-128"/>
            </a:endParaRPr>
          </a:p>
        </p:txBody>
      </p:sp>
    </p:spTree>
    <p:extLst>
      <p:ext uri="{BB962C8B-B14F-4D97-AF65-F5344CB8AC3E}">
        <p14:creationId xmlns:p14="http://schemas.microsoft.com/office/powerpoint/2010/main" val="409942334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fontScale="90000"/>
          </a:bodyPr>
          <a:lstStyle/>
          <a:p>
            <a:pPr algn="ctr"/>
            <a:r>
              <a:rPr lang="en-US" sz="3600" dirty="0" smtClean="0">
                <a:ea typeface="ＭＳ Ｐゴシック" pitchFamily="29" charset="-128"/>
                <a:cs typeface="ＭＳ Ｐゴシック" pitchFamily="29" charset="-128"/>
              </a:rPr>
              <a:t>Agenda:  Training and Technical Assistance</a:t>
            </a:r>
            <a:br>
              <a:rPr lang="en-US" sz="3600" dirty="0" smtClean="0">
                <a:ea typeface="ＭＳ Ｐゴシック" pitchFamily="29" charset="-128"/>
                <a:cs typeface="ＭＳ Ｐゴシック" pitchFamily="29" charset="-128"/>
              </a:rPr>
            </a:b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2185261"/>
            <a:ext cx="5886450" cy="4184541"/>
          </a:xfrm>
        </p:spPr>
        <p:txBody>
          <a:bodyPr>
            <a:noAutofit/>
          </a:bodyPr>
          <a:lstStyle/>
          <a:p>
            <a:pPr lvl="1"/>
            <a:r>
              <a:rPr lang="en-US" sz="2400" b="1" dirty="0"/>
              <a:t>Length of time of training and TA</a:t>
            </a:r>
          </a:p>
          <a:p>
            <a:pPr lvl="1"/>
            <a:r>
              <a:rPr lang="en-US" sz="2400" b="1" dirty="0"/>
              <a:t>Training paid for by VDSS; lodging and travel, if needed, paid for by agency</a:t>
            </a:r>
          </a:p>
          <a:p>
            <a:pPr lvl="1"/>
            <a:r>
              <a:rPr lang="en-US" sz="2400" b="1" dirty="0"/>
              <a:t>Need for senior leadership/executive level involvement</a:t>
            </a:r>
          </a:p>
          <a:p>
            <a:pPr lvl="1"/>
            <a:r>
              <a:rPr lang="en-US" sz="2400" b="1" dirty="0"/>
              <a:t>Successful completion of training</a:t>
            </a:r>
          </a:p>
        </p:txBody>
      </p:sp>
    </p:spTree>
    <p:extLst>
      <p:ext uri="{BB962C8B-B14F-4D97-AF65-F5344CB8AC3E}">
        <p14:creationId xmlns:p14="http://schemas.microsoft.com/office/powerpoint/2010/main" val="18624868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dissolve">
                                      <p:cBhvr>
                                        <p:cTn id="17" dur="500"/>
                                        <p:tgtEl>
                                          <p:spTgt spid="246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6787">
                                            <p:txEl>
                                              <p:pRg st="3" end="3"/>
                                            </p:txEl>
                                          </p:spTgt>
                                        </p:tgtEl>
                                        <p:attrNameLst>
                                          <p:attrName>style.visibility</p:attrName>
                                        </p:attrNameLst>
                                      </p:cBhvr>
                                      <p:to>
                                        <p:strVal val="visible"/>
                                      </p:to>
                                    </p:set>
                                    <p:animEffect transition="in" filter="dissolve">
                                      <p:cBhvr>
                                        <p:cTn id="22" dur="500"/>
                                        <p:tgtEl>
                                          <p:spTgt spid="246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p:cNvSpPr>
          <p:nvPr>
            <p:ph type="title"/>
          </p:nvPr>
        </p:nvSpPr>
        <p:spPr>
          <a:xfrm>
            <a:off x="609600" y="132080"/>
            <a:ext cx="7772400" cy="1143000"/>
          </a:xfrm>
        </p:spPr>
        <p:txBody>
          <a:bodyPr/>
          <a:lstStyle/>
          <a:p>
            <a:pPr algn="ctr"/>
            <a:r>
              <a:rPr lang="en-US" dirty="0">
                <a:solidFill>
                  <a:schemeClr val="accent1">
                    <a:lumMod val="75000"/>
                  </a:schemeClr>
                </a:solidFill>
                <a:ea typeface="ＭＳ Ｐゴシック" pitchFamily="29" charset="-128"/>
                <a:cs typeface="ＭＳ Ｐゴシック" pitchFamily="29" charset="-128"/>
              </a:rPr>
              <a:t>FFT Training Protocol</a:t>
            </a:r>
            <a:endParaRPr lang="en-US" sz="4800" dirty="0">
              <a:solidFill>
                <a:schemeClr val="accent1">
                  <a:lumMod val="75000"/>
                </a:schemeClr>
              </a:solidFill>
              <a:ea typeface="ＭＳ Ｐゴシック" pitchFamily="29" charset="-128"/>
              <a:cs typeface="ＭＳ Ｐゴシック" pitchFamily="29" charset="-128"/>
            </a:endParaRPr>
          </a:p>
        </p:txBody>
      </p:sp>
      <p:sp>
        <p:nvSpPr>
          <p:cNvPr id="161795" name="Rectangle 3"/>
          <p:cNvSpPr>
            <a:spLocks noGrp="1"/>
          </p:cNvSpPr>
          <p:nvPr>
            <p:ph type="body" idx="1"/>
          </p:nvPr>
        </p:nvSpPr>
        <p:spPr>
          <a:xfrm>
            <a:off x="355600" y="666427"/>
            <a:ext cx="8432800" cy="6549670"/>
          </a:xfrm>
        </p:spPr>
        <p:txBody>
          <a:bodyPr>
            <a:normAutofit/>
          </a:bodyPr>
          <a:lstStyle/>
          <a:p>
            <a:pPr marL="533400" indent="-533400" algn="ctr">
              <a:lnSpc>
                <a:spcPct val="80000"/>
              </a:lnSpc>
              <a:buFont typeface="Arial" pitchFamily="29" charset="0"/>
              <a:buNone/>
            </a:pPr>
            <a:r>
              <a:rPr lang="en-US" sz="2400" dirty="0">
                <a:solidFill>
                  <a:srgbClr val="000000"/>
                </a:solidFill>
                <a:latin typeface="Calibri"/>
                <a:ea typeface="ＭＳ Ｐゴシック" pitchFamily="29" charset="-128"/>
                <a:cs typeface="Calibri"/>
              </a:rPr>
              <a:t>Goals: Model adherence; Clinical and supervisory competence, Increasing self-sufficiency, sustainability</a:t>
            </a:r>
            <a:endParaRPr lang="en-US" sz="1600" b="1" dirty="0">
              <a:solidFill>
                <a:schemeClr val="accent1">
                  <a:lumMod val="75000"/>
                </a:schemeClr>
              </a:solidFill>
              <a:ea typeface="ＭＳ Ｐゴシック" pitchFamily="29" charset="-128"/>
              <a:cs typeface="ＭＳ Ｐゴシック" pitchFamily="29" charset="-128"/>
            </a:endParaRPr>
          </a:p>
          <a:p>
            <a:pPr marL="533400" indent="-533400">
              <a:lnSpc>
                <a:spcPct val="80000"/>
              </a:lnSpc>
              <a:buFont typeface="Arial" pitchFamily="29" charset="0"/>
              <a:buNone/>
            </a:pPr>
            <a:r>
              <a:rPr lang="en-US" sz="1800" b="1" i="1" dirty="0" smtClean="0">
                <a:solidFill>
                  <a:schemeClr val="accent1">
                    <a:lumMod val="75000"/>
                  </a:schemeClr>
                </a:solidFill>
                <a:latin typeface="Calibri"/>
                <a:ea typeface="ＭＳ Ｐゴシック" pitchFamily="29" charset="-128"/>
                <a:cs typeface="Calibri"/>
              </a:rPr>
              <a:t>*Site Certification</a:t>
            </a:r>
            <a:endParaRPr lang="en-US" sz="1800" b="1" i="1" dirty="0">
              <a:solidFill>
                <a:schemeClr val="accent1">
                  <a:lumMod val="75000"/>
                </a:schemeClr>
              </a:solidFill>
              <a:latin typeface="Calibri"/>
              <a:ea typeface="ＭＳ Ｐゴシック" pitchFamily="29" charset="-128"/>
              <a:cs typeface="Calibri"/>
            </a:endParaRPr>
          </a:p>
          <a:p>
            <a:pPr marL="533400" indent="-533400">
              <a:lnSpc>
                <a:spcPct val="80000"/>
              </a:lnSpc>
              <a:buFont typeface="Arial" pitchFamily="29" charset="0"/>
              <a:buNone/>
            </a:pPr>
            <a:r>
              <a:rPr lang="en-US" sz="1800" b="1" i="1" dirty="0">
                <a:solidFill>
                  <a:schemeClr val="accent1">
                    <a:lumMod val="75000"/>
                  </a:schemeClr>
                </a:solidFill>
                <a:latin typeface="Calibri"/>
                <a:ea typeface="ＭＳ Ｐゴシック" pitchFamily="29" charset="-128"/>
                <a:cs typeface="Calibri"/>
              </a:rPr>
              <a:t>Phase 1:  CLINICAL TRAINING: adherence, accountability, competence</a:t>
            </a:r>
          </a:p>
          <a:p>
            <a:pPr marL="457200" indent="-457200">
              <a:lnSpc>
                <a:spcPct val="80000"/>
              </a:lnSpc>
              <a:buFont typeface="+mj-lt"/>
              <a:buAutoNum type="arabicPeriod"/>
            </a:pPr>
            <a:r>
              <a:rPr lang="en-US" sz="2000" dirty="0">
                <a:latin typeface="Calibri"/>
                <a:ea typeface="ＭＳ Ｐゴシック" pitchFamily="29" charset="-128"/>
                <a:cs typeface="Calibri"/>
              </a:rPr>
              <a:t>Initial Implementation/technical training</a:t>
            </a:r>
            <a:endParaRPr lang="en-US" sz="1400" dirty="0">
              <a:latin typeface="Calibri"/>
              <a:ea typeface="ＭＳ Ｐゴシック" pitchFamily="29" charset="-128"/>
              <a:cs typeface="Calibri"/>
            </a:endParaRPr>
          </a:p>
          <a:p>
            <a:pPr marL="457200" indent="-457200">
              <a:lnSpc>
                <a:spcPct val="80000"/>
              </a:lnSpc>
              <a:buFont typeface="+mj-lt"/>
              <a:buAutoNum type="arabicPeriod"/>
            </a:pPr>
            <a:r>
              <a:rPr lang="en-US" sz="2000" dirty="0">
                <a:latin typeface="Calibri"/>
                <a:ea typeface="ＭＳ Ｐゴシック" pitchFamily="29" charset="-128"/>
                <a:cs typeface="Calibri"/>
              </a:rPr>
              <a:t>Initial clinical training</a:t>
            </a:r>
          </a:p>
          <a:p>
            <a:pPr marL="457200" indent="-457200">
              <a:lnSpc>
                <a:spcPct val="80000"/>
              </a:lnSpc>
              <a:buFont typeface="+mj-lt"/>
              <a:buAutoNum type="arabicPeriod"/>
            </a:pPr>
            <a:r>
              <a:rPr lang="en-US" sz="2000" dirty="0">
                <a:latin typeface="Calibri"/>
                <a:ea typeface="ＭＳ Ｐゴシック" pitchFamily="29" charset="-128"/>
                <a:cs typeface="Calibri"/>
              </a:rPr>
              <a:t>Externship</a:t>
            </a:r>
          </a:p>
          <a:p>
            <a:pPr marL="457200" indent="-457200">
              <a:lnSpc>
                <a:spcPct val="80000"/>
              </a:lnSpc>
              <a:buFont typeface="+mj-lt"/>
              <a:buAutoNum type="arabicPeriod"/>
            </a:pPr>
            <a:r>
              <a:rPr lang="en-US" sz="2000" dirty="0">
                <a:latin typeface="Calibri"/>
                <a:ea typeface="ＭＳ Ｐゴシック" pitchFamily="29" charset="-128"/>
                <a:cs typeface="Calibri"/>
              </a:rPr>
              <a:t>Phone consultation (weekly w/ FFT </a:t>
            </a:r>
            <a:r>
              <a:rPr lang="en-US" sz="2000" dirty="0" smtClean="0">
                <a:latin typeface="Calibri"/>
                <a:ea typeface="ＭＳ Ｐゴシック" pitchFamily="29" charset="-128"/>
                <a:cs typeface="Calibri"/>
              </a:rPr>
              <a:t>Consultant &amp; Peer)</a:t>
            </a:r>
            <a:endParaRPr lang="en-US" sz="2000" dirty="0">
              <a:latin typeface="Calibri"/>
              <a:ea typeface="ＭＳ Ｐゴシック" pitchFamily="29" charset="-128"/>
              <a:cs typeface="Calibri"/>
            </a:endParaRPr>
          </a:p>
          <a:p>
            <a:pPr marL="457200" indent="-457200">
              <a:lnSpc>
                <a:spcPct val="80000"/>
              </a:lnSpc>
              <a:buFont typeface="+mj-lt"/>
              <a:buAutoNum type="arabicPeriod"/>
            </a:pPr>
            <a:r>
              <a:rPr lang="en-US" sz="2000" dirty="0">
                <a:latin typeface="Calibri"/>
                <a:ea typeface="ＭＳ Ｐゴシック" pitchFamily="29" charset="-128"/>
                <a:cs typeface="Calibri"/>
              </a:rPr>
              <a:t>Follow-up training (FFT Consultant)</a:t>
            </a:r>
          </a:p>
          <a:p>
            <a:pPr marL="457200" indent="-457200">
              <a:lnSpc>
                <a:spcPct val="80000"/>
              </a:lnSpc>
              <a:buFont typeface="+mj-lt"/>
              <a:buAutoNum type="arabicPeriod"/>
            </a:pPr>
            <a:r>
              <a:rPr lang="en-US" sz="2000" dirty="0">
                <a:latin typeface="Calibri"/>
                <a:ea typeface="ＭＳ Ｐゴシック" pitchFamily="29" charset="-128"/>
                <a:cs typeface="Calibri"/>
              </a:rPr>
              <a:t>Clinical Services System (FFT-CSS)</a:t>
            </a:r>
          </a:p>
          <a:p>
            <a:pPr marL="533400" indent="-533400">
              <a:lnSpc>
                <a:spcPct val="80000"/>
              </a:lnSpc>
              <a:buFont typeface="Arial" pitchFamily="29" charset="0"/>
              <a:buNone/>
            </a:pPr>
            <a:endParaRPr lang="en-US" sz="1800" dirty="0">
              <a:latin typeface="Calibri"/>
              <a:ea typeface="ＭＳ Ｐゴシック" pitchFamily="29" charset="-128"/>
              <a:cs typeface="Calibri"/>
            </a:endParaRPr>
          </a:p>
          <a:p>
            <a:pPr marL="533400" indent="-533400">
              <a:lnSpc>
                <a:spcPct val="80000"/>
              </a:lnSpc>
              <a:buFont typeface="Arial" pitchFamily="29" charset="0"/>
              <a:buNone/>
            </a:pPr>
            <a:r>
              <a:rPr lang="en-US" sz="1800" b="1" i="1" dirty="0">
                <a:solidFill>
                  <a:srgbClr val="3891A7"/>
                </a:solidFill>
                <a:latin typeface="Calibri"/>
                <a:ea typeface="ＭＳ Ｐゴシック" pitchFamily="29" charset="-128"/>
                <a:cs typeface="Calibri"/>
              </a:rPr>
              <a:t>Phase 2:  SITE SUPERVISOR TRAINING: building self-sufficiency</a:t>
            </a:r>
          </a:p>
          <a:p>
            <a:pPr marL="533400" indent="-533400">
              <a:lnSpc>
                <a:spcPct val="80000"/>
              </a:lnSpc>
              <a:buFont typeface="Arial" pitchFamily="29" charset="0"/>
              <a:buNone/>
            </a:pPr>
            <a:r>
              <a:rPr lang="en-US" sz="2000" dirty="0">
                <a:latin typeface="Calibri"/>
                <a:ea typeface="ＭＳ Ｐゴシック" pitchFamily="29" charset="-128"/>
                <a:cs typeface="Calibri"/>
              </a:rPr>
              <a:t>2x of 2 days each at Supervisor Training; weekly or every other week supervisor consultation; site visit; CSS review</a:t>
            </a:r>
          </a:p>
          <a:p>
            <a:pPr marL="533400" indent="-533400">
              <a:lnSpc>
                <a:spcPct val="80000"/>
              </a:lnSpc>
              <a:buFont typeface="Arial" pitchFamily="29" charset="0"/>
              <a:buNone/>
            </a:pPr>
            <a:endParaRPr lang="en-US" sz="1800" b="1" i="1" dirty="0">
              <a:solidFill>
                <a:srgbClr val="3891A7"/>
              </a:solidFill>
              <a:latin typeface="Calibri"/>
              <a:ea typeface="ＭＳ Ｐゴシック" pitchFamily="29" charset="-128"/>
              <a:cs typeface="Calibri"/>
            </a:endParaRPr>
          </a:p>
          <a:p>
            <a:pPr marL="533400" indent="-533400">
              <a:lnSpc>
                <a:spcPct val="80000"/>
              </a:lnSpc>
              <a:buFont typeface="Arial" pitchFamily="29" charset="0"/>
              <a:buNone/>
            </a:pPr>
            <a:r>
              <a:rPr lang="en-US" sz="1800" b="1" i="1" dirty="0">
                <a:solidFill>
                  <a:srgbClr val="3891A7"/>
                </a:solidFill>
                <a:latin typeface="Calibri"/>
                <a:ea typeface="ＭＳ Ｐゴシック" pitchFamily="29" charset="-128"/>
                <a:cs typeface="Calibri"/>
              </a:rPr>
              <a:t>Phase  3:  ON GOING ADHERENCE, FIDELITY and OUTCOMES</a:t>
            </a:r>
          </a:p>
          <a:p>
            <a:pPr marL="533400" indent="-533400">
              <a:lnSpc>
                <a:spcPct val="80000"/>
              </a:lnSpc>
              <a:buFont typeface="Arial" pitchFamily="29" charset="0"/>
              <a:buNone/>
            </a:pPr>
            <a:r>
              <a:rPr lang="en-US" sz="2000" dirty="0">
                <a:latin typeface="Calibri"/>
                <a:ea typeface="ＭＳ Ｐゴシック" pitchFamily="29" charset="-128"/>
                <a:cs typeface="Calibri"/>
              </a:rPr>
              <a:t>Monthly consult, one day on site, CSS review</a:t>
            </a:r>
          </a:p>
        </p:txBody>
      </p:sp>
    </p:spTree>
    <p:extLst>
      <p:ext uri="{BB962C8B-B14F-4D97-AF65-F5344CB8AC3E}">
        <p14:creationId xmlns:p14="http://schemas.microsoft.com/office/powerpoint/2010/main" val="209874893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 calcmode="lin" valueType="num">
                                      <p:cBhvr>
                                        <p:cTn id="7" dur="500" fill="hold"/>
                                        <p:tgtEl>
                                          <p:spTgt spid="1617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179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61795">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61795">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61795">
                                            <p:txEl>
                                              <p:pRg st="1" end="1"/>
                                            </p:txEl>
                                          </p:spTgt>
                                        </p:tgtEl>
                                        <p:attrNameLst>
                                          <p:attrName>style.visibility</p:attrName>
                                        </p:attrNameLst>
                                      </p:cBhvr>
                                      <p:to>
                                        <p:strVal val="visible"/>
                                      </p:to>
                                    </p:set>
                                    <p:anim calcmode="lin" valueType="num">
                                      <p:cBhvr>
                                        <p:cTn id="15" dur="500" fill="hold"/>
                                        <p:tgtEl>
                                          <p:spTgt spid="16179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6179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61795">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161795">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61795">
                                            <p:txEl>
                                              <p:pRg st="2" end="2"/>
                                            </p:txEl>
                                          </p:spTgt>
                                        </p:tgtEl>
                                        <p:attrNameLst>
                                          <p:attrName>style.visibility</p:attrName>
                                        </p:attrNameLst>
                                      </p:cBhvr>
                                      <p:to>
                                        <p:strVal val="visible"/>
                                      </p:to>
                                    </p:set>
                                    <p:anim calcmode="lin" valueType="num">
                                      <p:cBhvr>
                                        <p:cTn id="23" dur="500" fill="hold"/>
                                        <p:tgtEl>
                                          <p:spTgt spid="161795">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61795">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61795">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161795">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161795">
                                            <p:txEl>
                                              <p:pRg st="3" end="3"/>
                                            </p:txEl>
                                          </p:spTgt>
                                        </p:tgtEl>
                                        <p:attrNameLst>
                                          <p:attrName>style.visibility</p:attrName>
                                        </p:attrNameLst>
                                      </p:cBhvr>
                                      <p:to>
                                        <p:strVal val="visible"/>
                                      </p:to>
                                    </p:set>
                                    <p:anim calcmode="lin" valueType="num">
                                      <p:cBhvr>
                                        <p:cTn id="31" dur="500" fill="hold"/>
                                        <p:tgtEl>
                                          <p:spTgt spid="16179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61795">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61795">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161795">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161795">
                                            <p:txEl>
                                              <p:pRg st="4" end="4"/>
                                            </p:txEl>
                                          </p:spTgt>
                                        </p:tgtEl>
                                        <p:attrNameLst>
                                          <p:attrName>style.visibility</p:attrName>
                                        </p:attrNameLst>
                                      </p:cBhvr>
                                      <p:to>
                                        <p:strVal val="visible"/>
                                      </p:to>
                                    </p:set>
                                    <p:anim calcmode="lin" valueType="num">
                                      <p:cBhvr>
                                        <p:cTn id="39" dur="500" fill="hold"/>
                                        <p:tgtEl>
                                          <p:spTgt spid="161795">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61795">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161795">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161795">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161795">
                                            <p:txEl>
                                              <p:pRg st="5" end="5"/>
                                            </p:txEl>
                                          </p:spTgt>
                                        </p:tgtEl>
                                        <p:attrNameLst>
                                          <p:attrName>style.visibility</p:attrName>
                                        </p:attrNameLst>
                                      </p:cBhvr>
                                      <p:to>
                                        <p:strVal val="visible"/>
                                      </p:to>
                                    </p:set>
                                    <p:anim calcmode="lin" valueType="num">
                                      <p:cBhvr>
                                        <p:cTn id="47" dur="500" fill="hold"/>
                                        <p:tgtEl>
                                          <p:spTgt spid="161795">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61795">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161795">
                                            <p:txEl>
                                              <p:pRg st="5" end="5"/>
                                            </p:txEl>
                                          </p:spTgt>
                                        </p:tgtEl>
                                        <p:attrNameLst>
                                          <p:attrName>ppt_x</p:attrName>
                                        </p:attrNameLst>
                                      </p:cBhvr>
                                      <p:tavLst>
                                        <p:tav tm="0">
                                          <p:val>
                                            <p:fltVal val="0.5"/>
                                          </p:val>
                                        </p:tav>
                                        <p:tav tm="100000">
                                          <p:val>
                                            <p:strVal val="#ppt_x"/>
                                          </p:val>
                                        </p:tav>
                                      </p:tavLst>
                                    </p:anim>
                                    <p:anim calcmode="lin" valueType="num">
                                      <p:cBhvr>
                                        <p:cTn id="50" dur="500" fill="hold"/>
                                        <p:tgtEl>
                                          <p:spTgt spid="161795">
                                            <p:txEl>
                                              <p:pRg st="5" end="5"/>
                                            </p:txEl>
                                          </p:spTgt>
                                        </p:tgtEl>
                                        <p:attrNameLst>
                                          <p:attrName>ppt_y</p:attrName>
                                        </p:attrNameLst>
                                      </p:cBhvr>
                                      <p:tavLst>
                                        <p:tav tm="0">
                                          <p:val>
                                            <p:fltVal val="0.5"/>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528" fill="hold" grpId="0" nodeType="clickEffect">
                                  <p:stCondLst>
                                    <p:cond delay="0"/>
                                  </p:stCondLst>
                                  <p:childTnLst>
                                    <p:set>
                                      <p:cBhvr>
                                        <p:cTn id="54" dur="1" fill="hold">
                                          <p:stCondLst>
                                            <p:cond delay="0"/>
                                          </p:stCondLst>
                                        </p:cTn>
                                        <p:tgtEl>
                                          <p:spTgt spid="161795">
                                            <p:txEl>
                                              <p:pRg st="6" end="6"/>
                                            </p:txEl>
                                          </p:spTgt>
                                        </p:tgtEl>
                                        <p:attrNameLst>
                                          <p:attrName>style.visibility</p:attrName>
                                        </p:attrNameLst>
                                      </p:cBhvr>
                                      <p:to>
                                        <p:strVal val="visible"/>
                                      </p:to>
                                    </p:set>
                                    <p:anim calcmode="lin" valueType="num">
                                      <p:cBhvr>
                                        <p:cTn id="55" dur="500" fill="hold"/>
                                        <p:tgtEl>
                                          <p:spTgt spid="161795">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161795">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161795">
                                            <p:txEl>
                                              <p:pRg st="6" end="6"/>
                                            </p:txEl>
                                          </p:spTgt>
                                        </p:tgtEl>
                                        <p:attrNameLst>
                                          <p:attrName>ppt_x</p:attrName>
                                        </p:attrNameLst>
                                      </p:cBhvr>
                                      <p:tavLst>
                                        <p:tav tm="0">
                                          <p:val>
                                            <p:fltVal val="0.5"/>
                                          </p:val>
                                        </p:tav>
                                        <p:tav tm="100000">
                                          <p:val>
                                            <p:strVal val="#ppt_x"/>
                                          </p:val>
                                        </p:tav>
                                      </p:tavLst>
                                    </p:anim>
                                    <p:anim calcmode="lin" valueType="num">
                                      <p:cBhvr>
                                        <p:cTn id="58" dur="500" fill="hold"/>
                                        <p:tgtEl>
                                          <p:spTgt spid="161795">
                                            <p:txEl>
                                              <p:pRg st="6" end="6"/>
                                            </p:txEl>
                                          </p:spTgt>
                                        </p:tgtEl>
                                        <p:attrNameLst>
                                          <p:attrName>ppt_y</p:attrName>
                                        </p:attrNameLst>
                                      </p:cBhvr>
                                      <p:tavLst>
                                        <p:tav tm="0">
                                          <p:val>
                                            <p:fltVal val="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528" fill="hold" grpId="0" nodeType="clickEffect">
                                  <p:stCondLst>
                                    <p:cond delay="0"/>
                                  </p:stCondLst>
                                  <p:childTnLst>
                                    <p:set>
                                      <p:cBhvr>
                                        <p:cTn id="62" dur="1" fill="hold">
                                          <p:stCondLst>
                                            <p:cond delay="0"/>
                                          </p:stCondLst>
                                        </p:cTn>
                                        <p:tgtEl>
                                          <p:spTgt spid="161795">
                                            <p:txEl>
                                              <p:pRg st="7" end="7"/>
                                            </p:txEl>
                                          </p:spTgt>
                                        </p:tgtEl>
                                        <p:attrNameLst>
                                          <p:attrName>style.visibility</p:attrName>
                                        </p:attrNameLst>
                                      </p:cBhvr>
                                      <p:to>
                                        <p:strVal val="visible"/>
                                      </p:to>
                                    </p:set>
                                    <p:anim calcmode="lin" valueType="num">
                                      <p:cBhvr>
                                        <p:cTn id="63" dur="500" fill="hold"/>
                                        <p:tgtEl>
                                          <p:spTgt spid="161795">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161795">
                                            <p:txEl>
                                              <p:pRg st="7" end="7"/>
                                            </p:txEl>
                                          </p:spTgt>
                                        </p:tgtEl>
                                        <p:attrNameLst>
                                          <p:attrName>ppt_h</p:attrName>
                                        </p:attrNameLst>
                                      </p:cBhvr>
                                      <p:tavLst>
                                        <p:tav tm="0">
                                          <p:val>
                                            <p:fltVal val="0"/>
                                          </p:val>
                                        </p:tav>
                                        <p:tav tm="100000">
                                          <p:val>
                                            <p:strVal val="#ppt_h"/>
                                          </p:val>
                                        </p:tav>
                                      </p:tavLst>
                                    </p:anim>
                                    <p:anim calcmode="lin" valueType="num">
                                      <p:cBhvr>
                                        <p:cTn id="65" dur="500" fill="hold"/>
                                        <p:tgtEl>
                                          <p:spTgt spid="161795">
                                            <p:txEl>
                                              <p:pRg st="7" end="7"/>
                                            </p:txEl>
                                          </p:spTgt>
                                        </p:tgtEl>
                                        <p:attrNameLst>
                                          <p:attrName>ppt_x</p:attrName>
                                        </p:attrNameLst>
                                      </p:cBhvr>
                                      <p:tavLst>
                                        <p:tav tm="0">
                                          <p:val>
                                            <p:fltVal val="0.5"/>
                                          </p:val>
                                        </p:tav>
                                        <p:tav tm="100000">
                                          <p:val>
                                            <p:strVal val="#ppt_x"/>
                                          </p:val>
                                        </p:tav>
                                      </p:tavLst>
                                    </p:anim>
                                    <p:anim calcmode="lin" valueType="num">
                                      <p:cBhvr>
                                        <p:cTn id="66" dur="500" fill="hold"/>
                                        <p:tgtEl>
                                          <p:spTgt spid="161795">
                                            <p:txEl>
                                              <p:pRg st="7" end="7"/>
                                            </p:txEl>
                                          </p:spTgt>
                                        </p:tgtEl>
                                        <p:attrNameLst>
                                          <p:attrName>ppt_y</p:attrName>
                                        </p:attrNameLst>
                                      </p:cBhvr>
                                      <p:tavLst>
                                        <p:tav tm="0">
                                          <p:val>
                                            <p:fltVal val="0.5"/>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3" presetClass="entr" presetSubtype="528" fill="hold" grpId="0" nodeType="clickEffect">
                                  <p:stCondLst>
                                    <p:cond delay="0"/>
                                  </p:stCondLst>
                                  <p:childTnLst>
                                    <p:set>
                                      <p:cBhvr>
                                        <p:cTn id="70" dur="1" fill="hold">
                                          <p:stCondLst>
                                            <p:cond delay="0"/>
                                          </p:stCondLst>
                                        </p:cTn>
                                        <p:tgtEl>
                                          <p:spTgt spid="161795">
                                            <p:txEl>
                                              <p:pRg st="8" end="8"/>
                                            </p:txEl>
                                          </p:spTgt>
                                        </p:tgtEl>
                                        <p:attrNameLst>
                                          <p:attrName>style.visibility</p:attrName>
                                        </p:attrNameLst>
                                      </p:cBhvr>
                                      <p:to>
                                        <p:strVal val="visible"/>
                                      </p:to>
                                    </p:set>
                                    <p:anim calcmode="lin" valueType="num">
                                      <p:cBhvr>
                                        <p:cTn id="71" dur="500" fill="hold"/>
                                        <p:tgtEl>
                                          <p:spTgt spid="161795">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161795">
                                            <p:txEl>
                                              <p:pRg st="8" end="8"/>
                                            </p:txEl>
                                          </p:spTgt>
                                        </p:tgtEl>
                                        <p:attrNameLst>
                                          <p:attrName>ppt_h</p:attrName>
                                        </p:attrNameLst>
                                      </p:cBhvr>
                                      <p:tavLst>
                                        <p:tav tm="0">
                                          <p:val>
                                            <p:fltVal val="0"/>
                                          </p:val>
                                        </p:tav>
                                        <p:tav tm="100000">
                                          <p:val>
                                            <p:strVal val="#ppt_h"/>
                                          </p:val>
                                        </p:tav>
                                      </p:tavLst>
                                    </p:anim>
                                    <p:anim calcmode="lin" valueType="num">
                                      <p:cBhvr>
                                        <p:cTn id="73" dur="500" fill="hold"/>
                                        <p:tgtEl>
                                          <p:spTgt spid="161795">
                                            <p:txEl>
                                              <p:pRg st="8" end="8"/>
                                            </p:txEl>
                                          </p:spTgt>
                                        </p:tgtEl>
                                        <p:attrNameLst>
                                          <p:attrName>ppt_x</p:attrName>
                                        </p:attrNameLst>
                                      </p:cBhvr>
                                      <p:tavLst>
                                        <p:tav tm="0">
                                          <p:val>
                                            <p:fltVal val="0.5"/>
                                          </p:val>
                                        </p:tav>
                                        <p:tav tm="100000">
                                          <p:val>
                                            <p:strVal val="#ppt_x"/>
                                          </p:val>
                                        </p:tav>
                                      </p:tavLst>
                                    </p:anim>
                                    <p:anim calcmode="lin" valueType="num">
                                      <p:cBhvr>
                                        <p:cTn id="74" dur="500" fill="hold"/>
                                        <p:tgtEl>
                                          <p:spTgt spid="161795">
                                            <p:txEl>
                                              <p:pRg st="8" end="8"/>
                                            </p:txEl>
                                          </p:spTgt>
                                        </p:tgtEl>
                                        <p:attrNameLst>
                                          <p:attrName>ppt_y</p:attrName>
                                        </p:attrNameLst>
                                      </p:cBhvr>
                                      <p:tavLst>
                                        <p:tav tm="0">
                                          <p:val>
                                            <p:fltVal val="0.5"/>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528" fill="hold" grpId="0" nodeType="clickEffect">
                                  <p:stCondLst>
                                    <p:cond delay="0"/>
                                  </p:stCondLst>
                                  <p:childTnLst>
                                    <p:set>
                                      <p:cBhvr>
                                        <p:cTn id="78" dur="1" fill="hold">
                                          <p:stCondLst>
                                            <p:cond delay="0"/>
                                          </p:stCondLst>
                                        </p:cTn>
                                        <p:tgtEl>
                                          <p:spTgt spid="161795">
                                            <p:txEl>
                                              <p:pRg st="10" end="10"/>
                                            </p:txEl>
                                          </p:spTgt>
                                        </p:tgtEl>
                                        <p:attrNameLst>
                                          <p:attrName>style.visibility</p:attrName>
                                        </p:attrNameLst>
                                      </p:cBhvr>
                                      <p:to>
                                        <p:strVal val="visible"/>
                                      </p:to>
                                    </p:set>
                                    <p:anim calcmode="lin" valueType="num">
                                      <p:cBhvr>
                                        <p:cTn id="79" dur="500" fill="hold"/>
                                        <p:tgtEl>
                                          <p:spTgt spid="161795">
                                            <p:txEl>
                                              <p:pRg st="10" end="10"/>
                                            </p:txEl>
                                          </p:spTgt>
                                        </p:tgtEl>
                                        <p:attrNameLst>
                                          <p:attrName>ppt_w</p:attrName>
                                        </p:attrNameLst>
                                      </p:cBhvr>
                                      <p:tavLst>
                                        <p:tav tm="0">
                                          <p:val>
                                            <p:fltVal val="0"/>
                                          </p:val>
                                        </p:tav>
                                        <p:tav tm="100000">
                                          <p:val>
                                            <p:strVal val="#ppt_w"/>
                                          </p:val>
                                        </p:tav>
                                      </p:tavLst>
                                    </p:anim>
                                    <p:anim calcmode="lin" valueType="num">
                                      <p:cBhvr>
                                        <p:cTn id="80" dur="500" fill="hold"/>
                                        <p:tgtEl>
                                          <p:spTgt spid="161795">
                                            <p:txEl>
                                              <p:pRg st="10" end="10"/>
                                            </p:txEl>
                                          </p:spTgt>
                                        </p:tgtEl>
                                        <p:attrNameLst>
                                          <p:attrName>ppt_h</p:attrName>
                                        </p:attrNameLst>
                                      </p:cBhvr>
                                      <p:tavLst>
                                        <p:tav tm="0">
                                          <p:val>
                                            <p:fltVal val="0"/>
                                          </p:val>
                                        </p:tav>
                                        <p:tav tm="100000">
                                          <p:val>
                                            <p:strVal val="#ppt_h"/>
                                          </p:val>
                                        </p:tav>
                                      </p:tavLst>
                                    </p:anim>
                                    <p:anim calcmode="lin" valueType="num">
                                      <p:cBhvr>
                                        <p:cTn id="81" dur="500" fill="hold"/>
                                        <p:tgtEl>
                                          <p:spTgt spid="161795">
                                            <p:txEl>
                                              <p:pRg st="10" end="10"/>
                                            </p:txEl>
                                          </p:spTgt>
                                        </p:tgtEl>
                                        <p:attrNameLst>
                                          <p:attrName>ppt_x</p:attrName>
                                        </p:attrNameLst>
                                      </p:cBhvr>
                                      <p:tavLst>
                                        <p:tav tm="0">
                                          <p:val>
                                            <p:fltVal val="0.5"/>
                                          </p:val>
                                        </p:tav>
                                        <p:tav tm="100000">
                                          <p:val>
                                            <p:strVal val="#ppt_x"/>
                                          </p:val>
                                        </p:tav>
                                      </p:tavLst>
                                    </p:anim>
                                    <p:anim calcmode="lin" valueType="num">
                                      <p:cBhvr>
                                        <p:cTn id="82" dur="500" fill="hold"/>
                                        <p:tgtEl>
                                          <p:spTgt spid="161795">
                                            <p:txEl>
                                              <p:pRg st="10" end="10"/>
                                            </p:txEl>
                                          </p:spTgt>
                                        </p:tgtEl>
                                        <p:attrNameLst>
                                          <p:attrName>ppt_y</p:attrName>
                                        </p:attrNameLst>
                                      </p:cBhvr>
                                      <p:tavLst>
                                        <p:tav tm="0">
                                          <p:val>
                                            <p:fltVal val="0.5"/>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528" fill="hold" grpId="0" nodeType="clickEffect">
                                  <p:stCondLst>
                                    <p:cond delay="0"/>
                                  </p:stCondLst>
                                  <p:childTnLst>
                                    <p:set>
                                      <p:cBhvr>
                                        <p:cTn id="86" dur="1" fill="hold">
                                          <p:stCondLst>
                                            <p:cond delay="0"/>
                                          </p:stCondLst>
                                        </p:cTn>
                                        <p:tgtEl>
                                          <p:spTgt spid="161795">
                                            <p:txEl>
                                              <p:pRg st="11" end="11"/>
                                            </p:txEl>
                                          </p:spTgt>
                                        </p:tgtEl>
                                        <p:attrNameLst>
                                          <p:attrName>style.visibility</p:attrName>
                                        </p:attrNameLst>
                                      </p:cBhvr>
                                      <p:to>
                                        <p:strVal val="visible"/>
                                      </p:to>
                                    </p:set>
                                    <p:anim calcmode="lin" valueType="num">
                                      <p:cBhvr>
                                        <p:cTn id="87" dur="500" fill="hold"/>
                                        <p:tgtEl>
                                          <p:spTgt spid="161795">
                                            <p:txEl>
                                              <p:pRg st="11" end="11"/>
                                            </p:txEl>
                                          </p:spTgt>
                                        </p:tgtEl>
                                        <p:attrNameLst>
                                          <p:attrName>ppt_w</p:attrName>
                                        </p:attrNameLst>
                                      </p:cBhvr>
                                      <p:tavLst>
                                        <p:tav tm="0">
                                          <p:val>
                                            <p:fltVal val="0"/>
                                          </p:val>
                                        </p:tav>
                                        <p:tav tm="100000">
                                          <p:val>
                                            <p:strVal val="#ppt_w"/>
                                          </p:val>
                                        </p:tav>
                                      </p:tavLst>
                                    </p:anim>
                                    <p:anim calcmode="lin" valueType="num">
                                      <p:cBhvr>
                                        <p:cTn id="88" dur="500" fill="hold"/>
                                        <p:tgtEl>
                                          <p:spTgt spid="161795">
                                            <p:txEl>
                                              <p:pRg st="11" end="11"/>
                                            </p:txEl>
                                          </p:spTgt>
                                        </p:tgtEl>
                                        <p:attrNameLst>
                                          <p:attrName>ppt_h</p:attrName>
                                        </p:attrNameLst>
                                      </p:cBhvr>
                                      <p:tavLst>
                                        <p:tav tm="0">
                                          <p:val>
                                            <p:fltVal val="0"/>
                                          </p:val>
                                        </p:tav>
                                        <p:tav tm="100000">
                                          <p:val>
                                            <p:strVal val="#ppt_h"/>
                                          </p:val>
                                        </p:tav>
                                      </p:tavLst>
                                    </p:anim>
                                    <p:anim calcmode="lin" valueType="num">
                                      <p:cBhvr>
                                        <p:cTn id="89" dur="500" fill="hold"/>
                                        <p:tgtEl>
                                          <p:spTgt spid="161795">
                                            <p:txEl>
                                              <p:pRg st="11" end="11"/>
                                            </p:txEl>
                                          </p:spTgt>
                                        </p:tgtEl>
                                        <p:attrNameLst>
                                          <p:attrName>ppt_x</p:attrName>
                                        </p:attrNameLst>
                                      </p:cBhvr>
                                      <p:tavLst>
                                        <p:tav tm="0">
                                          <p:val>
                                            <p:fltVal val="0.5"/>
                                          </p:val>
                                        </p:tav>
                                        <p:tav tm="100000">
                                          <p:val>
                                            <p:strVal val="#ppt_x"/>
                                          </p:val>
                                        </p:tav>
                                      </p:tavLst>
                                    </p:anim>
                                    <p:anim calcmode="lin" valueType="num">
                                      <p:cBhvr>
                                        <p:cTn id="90" dur="500" fill="hold"/>
                                        <p:tgtEl>
                                          <p:spTgt spid="161795">
                                            <p:txEl>
                                              <p:pRg st="11" end="11"/>
                                            </p:txEl>
                                          </p:spTgt>
                                        </p:tgtEl>
                                        <p:attrNameLst>
                                          <p:attrName>ppt_y</p:attrName>
                                        </p:attrNameLst>
                                      </p:cBhvr>
                                      <p:tavLst>
                                        <p:tav tm="0">
                                          <p:val>
                                            <p:fltVal val="0.5"/>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3" presetClass="entr" presetSubtype="528" fill="hold" grpId="0" nodeType="clickEffect">
                                  <p:stCondLst>
                                    <p:cond delay="0"/>
                                  </p:stCondLst>
                                  <p:childTnLst>
                                    <p:set>
                                      <p:cBhvr>
                                        <p:cTn id="94" dur="1" fill="hold">
                                          <p:stCondLst>
                                            <p:cond delay="0"/>
                                          </p:stCondLst>
                                        </p:cTn>
                                        <p:tgtEl>
                                          <p:spTgt spid="161795">
                                            <p:txEl>
                                              <p:pRg st="13" end="13"/>
                                            </p:txEl>
                                          </p:spTgt>
                                        </p:tgtEl>
                                        <p:attrNameLst>
                                          <p:attrName>style.visibility</p:attrName>
                                        </p:attrNameLst>
                                      </p:cBhvr>
                                      <p:to>
                                        <p:strVal val="visible"/>
                                      </p:to>
                                    </p:set>
                                    <p:anim calcmode="lin" valueType="num">
                                      <p:cBhvr>
                                        <p:cTn id="95" dur="500" fill="hold"/>
                                        <p:tgtEl>
                                          <p:spTgt spid="161795">
                                            <p:txEl>
                                              <p:pRg st="13" end="13"/>
                                            </p:txEl>
                                          </p:spTgt>
                                        </p:tgtEl>
                                        <p:attrNameLst>
                                          <p:attrName>ppt_w</p:attrName>
                                        </p:attrNameLst>
                                      </p:cBhvr>
                                      <p:tavLst>
                                        <p:tav tm="0">
                                          <p:val>
                                            <p:fltVal val="0"/>
                                          </p:val>
                                        </p:tav>
                                        <p:tav tm="100000">
                                          <p:val>
                                            <p:strVal val="#ppt_w"/>
                                          </p:val>
                                        </p:tav>
                                      </p:tavLst>
                                    </p:anim>
                                    <p:anim calcmode="lin" valueType="num">
                                      <p:cBhvr>
                                        <p:cTn id="96" dur="500" fill="hold"/>
                                        <p:tgtEl>
                                          <p:spTgt spid="161795">
                                            <p:txEl>
                                              <p:pRg st="13" end="13"/>
                                            </p:txEl>
                                          </p:spTgt>
                                        </p:tgtEl>
                                        <p:attrNameLst>
                                          <p:attrName>ppt_h</p:attrName>
                                        </p:attrNameLst>
                                      </p:cBhvr>
                                      <p:tavLst>
                                        <p:tav tm="0">
                                          <p:val>
                                            <p:fltVal val="0"/>
                                          </p:val>
                                        </p:tav>
                                        <p:tav tm="100000">
                                          <p:val>
                                            <p:strVal val="#ppt_h"/>
                                          </p:val>
                                        </p:tav>
                                      </p:tavLst>
                                    </p:anim>
                                    <p:anim calcmode="lin" valueType="num">
                                      <p:cBhvr>
                                        <p:cTn id="97" dur="500" fill="hold"/>
                                        <p:tgtEl>
                                          <p:spTgt spid="161795">
                                            <p:txEl>
                                              <p:pRg st="13" end="13"/>
                                            </p:txEl>
                                          </p:spTgt>
                                        </p:tgtEl>
                                        <p:attrNameLst>
                                          <p:attrName>ppt_x</p:attrName>
                                        </p:attrNameLst>
                                      </p:cBhvr>
                                      <p:tavLst>
                                        <p:tav tm="0">
                                          <p:val>
                                            <p:fltVal val="0.5"/>
                                          </p:val>
                                        </p:tav>
                                        <p:tav tm="100000">
                                          <p:val>
                                            <p:strVal val="#ppt_x"/>
                                          </p:val>
                                        </p:tav>
                                      </p:tavLst>
                                    </p:anim>
                                    <p:anim calcmode="lin" valueType="num">
                                      <p:cBhvr>
                                        <p:cTn id="98" dur="500" fill="hold"/>
                                        <p:tgtEl>
                                          <p:spTgt spid="161795">
                                            <p:txEl>
                                              <p:pRg st="13" end="13"/>
                                            </p:txEl>
                                          </p:spTgt>
                                        </p:tgtEl>
                                        <p:attrNameLst>
                                          <p:attrName>ppt_y</p:attrName>
                                        </p:attrNameLst>
                                      </p:cBhvr>
                                      <p:tavLst>
                                        <p:tav tm="0">
                                          <p:val>
                                            <p:fltVal val="0.5"/>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528" fill="hold" grpId="0" nodeType="clickEffect">
                                  <p:stCondLst>
                                    <p:cond delay="0"/>
                                  </p:stCondLst>
                                  <p:childTnLst>
                                    <p:set>
                                      <p:cBhvr>
                                        <p:cTn id="102" dur="1" fill="hold">
                                          <p:stCondLst>
                                            <p:cond delay="0"/>
                                          </p:stCondLst>
                                        </p:cTn>
                                        <p:tgtEl>
                                          <p:spTgt spid="161795">
                                            <p:txEl>
                                              <p:pRg st="14" end="14"/>
                                            </p:txEl>
                                          </p:spTgt>
                                        </p:tgtEl>
                                        <p:attrNameLst>
                                          <p:attrName>style.visibility</p:attrName>
                                        </p:attrNameLst>
                                      </p:cBhvr>
                                      <p:to>
                                        <p:strVal val="visible"/>
                                      </p:to>
                                    </p:set>
                                    <p:anim calcmode="lin" valueType="num">
                                      <p:cBhvr>
                                        <p:cTn id="103" dur="500" fill="hold"/>
                                        <p:tgtEl>
                                          <p:spTgt spid="161795">
                                            <p:txEl>
                                              <p:pRg st="14" end="14"/>
                                            </p:txEl>
                                          </p:spTgt>
                                        </p:tgtEl>
                                        <p:attrNameLst>
                                          <p:attrName>ppt_w</p:attrName>
                                        </p:attrNameLst>
                                      </p:cBhvr>
                                      <p:tavLst>
                                        <p:tav tm="0">
                                          <p:val>
                                            <p:fltVal val="0"/>
                                          </p:val>
                                        </p:tav>
                                        <p:tav tm="100000">
                                          <p:val>
                                            <p:strVal val="#ppt_w"/>
                                          </p:val>
                                        </p:tav>
                                      </p:tavLst>
                                    </p:anim>
                                    <p:anim calcmode="lin" valueType="num">
                                      <p:cBhvr>
                                        <p:cTn id="104" dur="500" fill="hold"/>
                                        <p:tgtEl>
                                          <p:spTgt spid="161795">
                                            <p:txEl>
                                              <p:pRg st="14" end="14"/>
                                            </p:txEl>
                                          </p:spTgt>
                                        </p:tgtEl>
                                        <p:attrNameLst>
                                          <p:attrName>ppt_h</p:attrName>
                                        </p:attrNameLst>
                                      </p:cBhvr>
                                      <p:tavLst>
                                        <p:tav tm="0">
                                          <p:val>
                                            <p:fltVal val="0"/>
                                          </p:val>
                                        </p:tav>
                                        <p:tav tm="100000">
                                          <p:val>
                                            <p:strVal val="#ppt_h"/>
                                          </p:val>
                                        </p:tav>
                                      </p:tavLst>
                                    </p:anim>
                                    <p:anim calcmode="lin" valueType="num">
                                      <p:cBhvr>
                                        <p:cTn id="105" dur="500" fill="hold"/>
                                        <p:tgtEl>
                                          <p:spTgt spid="161795">
                                            <p:txEl>
                                              <p:pRg st="14" end="14"/>
                                            </p:txEl>
                                          </p:spTgt>
                                        </p:tgtEl>
                                        <p:attrNameLst>
                                          <p:attrName>ppt_x</p:attrName>
                                        </p:attrNameLst>
                                      </p:cBhvr>
                                      <p:tavLst>
                                        <p:tav tm="0">
                                          <p:val>
                                            <p:fltVal val="0.5"/>
                                          </p:val>
                                        </p:tav>
                                        <p:tav tm="100000">
                                          <p:val>
                                            <p:strVal val="#ppt_x"/>
                                          </p:val>
                                        </p:tav>
                                      </p:tavLst>
                                    </p:anim>
                                    <p:anim calcmode="lin" valueType="num">
                                      <p:cBhvr>
                                        <p:cTn id="106" dur="500" fill="hold"/>
                                        <p:tgtEl>
                                          <p:spTgt spid="161795">
                                            <p:txEl>
                                              <p:pRg st="14" end="1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p:cNvSpPr>
          <p:nvPr>
            <p:ph type="title"/>
          </p:nvPr>
        </p:nvSpPr>
        <p:spPr>
          <a:xfrm>
            <a:off x="558800" y="0"/>
            <a:ext cx="8585200" cy="1143000"/>
          </a:xfrm>
        </p:spPr>
        <p:txBody>
          <a:bodyPr/>
          <a:lstStyle/>
          <a:p>
            <a:r>
              <a:rPr lang="en-US" sz="4000" dirty="0">
                <a:solidFill>
                  <a:srgbClr val="236292"/>
                </a:solidFill>
                <a:latin typeface="Calibri"/>
                <a:ea typeface="ＭＳ Ｐゴシック" pitchFamily="29" charset="-128"/>
                <a:cs typeface="Calibri"/>
              </a:rPr>
              <a:t>FFT Clinical Services System (CSS)</a:t>
            </a:r>
            <a:endParaRPr lang="en-US" dirty="0">
              <a:solidFill>
                <a:srgbClr val="236292"/>
              </a:solidFill>
              <a:latin typeface="Calibri"/>
              <a:ea typeface="ＭＳ Ｐゴシック" pitchFamily="29" charset="-128"/>
              <a:cs typeface="Calibri"/>
            </a:endParaRPr>
          </a:p>
        </p:txBody>
      </p:sp>
      <p:sp>
        <p:nvSpPr>
          <p:cNvPr id="146435" name="Rectangle 3"/>
          <p:cNvSpPr>
            <a:spLocks noGrp="1"/>
          </p:cNvSpPr>
          <p:nvPr>
            <p:ph type="body" idx="1"/>
          </p:nvPr>
        </p:nvSpPr>
        <p:spPr>
          <a:xfrm>
            <a:off x="457200" y="990600"/>
            <a:ext cx="8229600" cy="5715000"/>
          </a:xfrm>
        </p:spPr>
        <p:txBody>
          <a:bodyPr>
            <a:normAutofit lnSpcReduction="10000"/>
          </a:bodyPr>
          <a:lstStyle/>
          <a:p>
            <a:pPr>
              <a:lnSpc>
                <a:spcPct val="90000"/>
              </a:lnSpc>
            </a:pPr>
            <a:r>
              <a:rPr lang="en-US" sz="2800" dirty="0">
                <a:solidFill>
                  <a:srgbClr val="2C7C9F"/>
                </a:solidFill>
                <a:latin typeface="Calibri"/>
                <a:ea typeface="ＭＳ Ｐゴシック" pitchFamily="29" charset="-128"/>
                <a:cs typeface="Calibri"/>
              </a:rPr>
              <a:t>Web-based system</a:t>
            </a:r>
          </a:p>
          <a:p>
            <a:pPr lvl="1">
              <a:lnSpc>
                <a:spcPct val="90000"/>
              </a:lnSpc>
            </a:pPr>
            <a:r>
              <a:rPr lang="en-US" sz="2400" dirty="0">
                <a:latin typeface="Calibri"/>
                <a:cs typeface="Calibri"/>
              </a:rPr>
              <a:t>Client menu</a:t>
            </a:r>
          </a:p>
          <a:p>
            <a:pPr lvl="1">
              <a:lnSpc>
                <a:spcPct val="90000"/>
              </a:lnSpc>
            </a:pPr>
            <a:r>
              <a:rPr lang="en-US" sz="2400" dirty="0">
                <a:latin typeface="Calibri"/>
                <a:cs typeface="Calibri"/>
              </a:rPr>
              <a:t>Contacts / Sessions menu</a:t>
            </a:r>
          </a:p>
          <a:p>
            <a:pPr lvl="1">
              <a:lnSpc>
                <a:spcPct val="90000"/>
              </a:lnSpc>
            </a:pPr>
            <a:r>
              <a:rPr lang="en-US" sz="2400" dirty="0">
                <a:latin typeface="Calibri"/>
                <a:cs typeface="Calibri"/>
              </a:rPr>
              <a:t>Assessment menu</a:t>
            </a:r>
          </a:p>
          <a:p>
            <a:pPr lvl="1">
              <a:lnSpc>
                <a:spcPct val="90000"/>
              </a:lnSpc>
            </a:pPr>
            <a:r>
              <a:rPr lang="en-US" sz="2400" dirty="0">
                <a:latin typeface="Calibri"/>
                <a:cs typeface="Calibri"/>
              </a:rPr>
              <a:t>Reports menu</a:t>
            </a:r>
          </a:p>
          <a:p>
            <a:pPr>
              <a:lnSpc>
                <a:spcPct val="90000"/>
              </a:lnSpc>
            </a:pPr>
            <a:r>
              <a:rPr lang="en-US" sz="2800" dirty="0">
                <a:solidFill>
                  <a:srgbClr val="2C7C9F"/>
                </a:solidFill>
                <a:latin typeface="Calibri"/>
                <a:ea typeface="ＭＳ Ｐゴシック" pitchFamily="29" charset="-128"/>
                <a:cs typeface="Calibri"/>
              </a:rPr>
              <a:t>Functions</a:t>
            </a:r>
            <a:r>
              <a:rPr lang="en-US" sz="2800" dirty="0">
                <a:latin typeface="Calibri"/>
                <a:ea typeface="ＭＳ Ｐゴシック" pitchFamily="29" charset="-128"/>
                <a:cs typeface="Calibri"/>
              </a:rPr>
              <a:t>:</a:t>
            </a:r>
          </a:p>
          <a:p>
            <a:pPr lvl="1">
              <a:lnSpc>
                <a:spcPct val="90000"/>
              </a:lnSpc>
            </a:pPr>
            <a:r>
              <a:rPr lang="en-US" sz="2400" dirty="0">
                <a:latin typeface="Calibri"/>
                <a:cs typeface="Calibri"/>
              </a:rPr>
              <a:t>Teaching (FFT specific progress notes and process questionnaires)</a:t>
            </a:r>
          </a:p>
          <a:p>
            <a:pPr lvl="1">
              <a:lnSpc>
                <a:spcPct val="90000"/>
              </a:lnSpc>
            </a:pPr>
            <a:r>
              <a:rPr lang="en-US" sz="2400" dirty="0">
                <a:latin typeface="Calibri"/>
                <a:cs typeface="Calibri"/>
              </a:rPr>
              <a:t>Supervision/monitoring </a:t>
            </a:r>
          </a:p>
          <a:p>
            <a:pPr lvl="1">
              <a:lnSpc>
                <a:spcPct val="90000"/>
              </a:lnSpc>
            </a:pPr>
            <a:r>
              <a:rPr lang="en-US" sz="2400" dirty="0">
                <a:latin typeface="Calibri"/>
                <a:cs typeface="Calibri"/>
              </a:rPr>
              <a:t>Service Delivery information</a:t>
            </a:r>
          </a:p>
          <a:p>
            <a:pPr lvl="1">
              <a:lnSpc>
                <a:spcPct val="90000"/>
              </a:lnSpc>
            </a:pPr>
            <a:r>
              <a:rPr lang="en-US" sz="2400" dirty="0">
                <a:latin typeface="Calibri"/>
                <a:cs typeface="Calibri"/>
              </a:rPr>
              <a:t>Client Change </a:t>
            </a:r>
          </a:p>
          <a:p>
            <a:pPr lvl="1">
              <a:lnSpc>
                <a:spcPct val="90000"/>
              </a:lnSpc>
            </a:pPr>
            <a:r>
              <a:rPr lang="en-US" sz="2400" dirty="0">
                <a:latin typeface="Calibri"/>
                <a:cs typeface="Calibri"/>
              </a:rPr>
              <a:t>Outcome assessment (therapist, youth, parent)</a:t>
            </a:r>
          </a:p>
          <a:p>
            <a:pPr lvl="1">
              <a:lnSpc>
                <a:spcPct val="90000"/>
              </a:lnSpc>
            </a:pPr>
            <a:r>
              <a:rPr lang="en-US" sz="2400" dirty="0">
                <a:latin typeface="Calibri"/>
                <a:cs typeface="Calibri"/>
              </a:rPr>
              <a:t>Process assessment </a:t>
            </a:r>
          </a:p>
        </p:txBody>
      </p:sp>
    </p:spTree>
    <p:extLst>
      <p:ext uri="{BB962C8B-B14F-4D97-AF65-F5344CB8AC3E}">
        <p14:creationId xmlns:p14="http://schemas.microsoft.com/office/powerpoint/2010/main" val="1376408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a:bodyPr>
          <a:lstStyle/>
          <a:p>
            <a:pPr algn="ctr"/>
            <a:r>
              <a:rPr lang="en-US" sz="3600" dirty="0" smtClean="0">
                <a:ea typeface="ＭＳ Ｐゴシック" pitchFamily="29" charset="-128"/>
                <a:cs typeface="ＭＳ Ｐゴシック" pitchFamily="29" charset="-128"/>
              </a:rPr>
              <a:t>Agenda:  FFT</a:t>
            </a: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1657350"/>
            <a:ext cx="5886450" cy="3886200"/>
          </a:xfrm>
        </p:spPr>
        <p:txBody>
          <a:bodyPr>
            <a:noAutofit/>
          </a:bodyPr>
          <a:lstStyle/>
          <a:p>
            <a:pPr lvl="1"/>
            <a:r>
              <a:rPr lang="en-US" sz="2400" b="1" dirty="0" smtClean="0"/>
              <a:t>What is FFT</a:t>
            </a:r>
            <a:endParaRPr lang="en-US" sz="2400" b="1" dirty="0"/>
          </a:p>
          <a:p>
            <a:pPr lvl="1"/>
            <a:r>
              <a:rPr lang="en-US" sz="2400" b="1" dirty="0" smtClean="0"/>
              <a:t>Requirements for Clinicians</a:t>
            </a:r>
            <a:endParaRPr lang="en-US" sz="2400" b="1" dirty="0"/>
          </a:p>
          <a:p>
            <a:pPr lvl="1"/>
            <a:r>
              <a:rPr lang="en-US" sz="2400" b="1" dirty="0" smtClean="0"/>
              <a:t>Training and Technical Assistance</a:t>
            </a:r>
            <a:endParaRPr lang="en-US" sz="2400" b="1" dirty="0"/>
          </a:p>
          <a:p>
            <a:pPr lvl="1"/>
            <a:r>
              <a:rPr lang="en-US" sz="2400" b="1" dirty="0" smtClean="0"/>
              <a:t>How Teams are Chosen </a:t>
            </a:r>
            <a:endParaRPr lang="en-US" sz="2400" b="1" dirty="0"/>
          </a:p>
          <a:p>
            <a:pPr lvl="1"/>
            <a:r>
              <a:rPr lang="en-US" sz="2400" b="1" dirty="0" smtClean="0"/>
              <a:t>Next Steps</a:t>
            </a:r>
            <a:endParaRPr lang="en-US" sz="2400" b="1" dirty="0"/>
          </a:p>
        </p:txBody>
      </p:sp>
    </p:spTree>
    <p:extLst>
      <p:ext uri="{BB962C8B-B14F-4D97-AF65-F5344CB8AC3E}">
        <p14:creationId xmlns:p14="http://schemas.microsoft.com/office/powerpoint/2010/main" val="268785867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dissolve">
                                      <p:cBhvr>
                                        <p:cTn id="17" dur="500"/>
                                        <p:tgtEl>
                                          <p:spTgt spid="246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6787">
                                            <p:txEl>
                                              <p:pRg st="3" end="3"/>
                                            </p:txEl>
                                          </p:spTgt>
                                        </p:tgtEl>
                                        <p:attrNameLst>
                                          <p:attrName>style.visibility</p:attrName>
                                        </p:attrNameLst>
                                      </p:cBhvr>
                                      <p:to>
                                        <p:strVal val="visible"/>
                                      </p:to>
                                    </p:set>
                                    <p:animEffect transition="in" filter="dissolve">
                                      <p:cBhvr>
                                        <p:cTn id="22" dur="500"/>
                                        <p:tgtEl>
                                          <p:spTgt spid="2467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6787">
                                            <p:txEl>
                                              <p:pRg st="4" end="4"/>
                                            </p:txEl>
                                          </p:spTgt>
                                        </p:tgtEl>
                                        <p:attrNameLst>
                                          <p:attrName>style.visibility</p:attrName>
                                        </p:attrNameLst>
                                      </p:cBhvr>
                                      <p:to>
                                        <p:strVal val="visible"/>
                                      </p:to>
                                    </p:set>
                                    <p:animEffect transition="in" filter="dissolve">
                                      <p:cBhvr>
                                        <p:cTn id="27" dur="500"/>
                                        <p:tgtEl>
                                          <p:spTgt spid="2467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fontScale="90000"/>
          </a:bodyPr>
          <a:lstStyle/>
          <a:p>
            <a:pPr algn="ctr"/>
            <a:r>
              <a:rPr lang="en-US" sz="3600" dirty="0" smtClean="0">
                <a:ea typeface="ＭＳ Ｐゴシック" pitchFamily="29" charset="-128"/>
                <a:cs typeface="ＭＳ Ｐゴシック" pitchFamily="29" charset="-128"/>
              </a:rPr>
              <a:t>Agenda:  How Teams are Chosen</a:t>
            </a:r>
            <a:br>
              <a:rPr lang="en-US" sz="3600" dirty="0" smtClean="0">
                <a:ea typeface="ＭＳ Ｐゴシック" pitchFamily="29" charset="-128"/>
                <a:cs typeface="ＭＳ Ｐゴシック" pitchFamily="29" charset="-128"/>
              </a:rPr>
            </a:b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2185261"/>
            <a:ext cx="5886450" cy="4184541"/>
          </a:xfrm>
        </p:spPr>
        <p:txBody>
          <a:bodyPr>
            <a:noAutofit/>
          </a:bodyPr>
          <a:lstStyle/>
          <a:p>
            <a:pPr lvl="1"/>
            <a:r>
              <a:rPr lang="en-US" sz="2400" b="1" dirty="0" smtClean="0"/>
              <a:t>FFT </a:t>
            </a:r>
            <a:r>
              <a:rPr lang="en-US" sz="2400" b="1" dirty="0"/>
              <a:t>reviews all of the applications</a:t>
            </a:r>
          </a:p>
          <a:p>
            <a:pPr lvl="1"/>
            <a:r>
              <a:rPr lang="en-US" sz="2400" b="1" dirty="0"/>
              <a:t>Conversations/virtual site visits by </a:t>
            </a:r>
            <a:r>
              <a:rPr lang="en-US" sz="2400" b="1" dirty="0" smtClean="0"/>
              <a:t>FFT</a:t>
            </a:r>
            <a:r>
              <a:rPr lang="en-US" sz="2400" b="1" dirty="0"/>
              <a:t>, if needed</a:t>
            </a:r>
          </a:p>
          <a:p>
            <a:pPr lvl="1"/>
            <a:r>
              <a:rPr lang="en-US" sz="2400" b="1" dirty="0"/>
              <a:t>VDSS will have final decision as would like representation throughout state</a:t>
            </a:r>
          </a:p>
        </p:txBody>
      </p:sp>
    </p:spTree>
    <p:extLst>
      <p:ext uri="{BB962C8B-B14F-4D97-AF65-F5344CB8AC3E}">
        <p14:creationId xmlns:p14="http://schemas.microsoft.com/office/powerpoint/2010/main" val="251049606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dissolve">
                                      <p:cBhvr>
                                        <p:cTn id="17" dur="500"/>
                                        <p:tgtEl>
                                          <p:spTgt spid="246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p:cNvSpPr>
          <p:nvPr>
            <p:ph type="title"/>
          </p:nvPr>
        </p:nvSpPr>
        <p:spPr>
          <a:xfrm>
            <a:off x="846138" y="311150"/>
            <a:ext cx="7789862" cy="1136650"/>
          </a:xfrm>
        </p:spPr>
        <p:txBody>
          <a:bodyPr>
            <a:normAutofit/>
          </a:bodyPr>
          <a:lstStyle/>
          <a:p>
            <a:r>
              <a:rPr lang="en-US" sz="3200" dirty="0">
                <a:solidFill>
                  <a:srgbClr val="236292"/>
                </a:solidFill>
                <a:ea typeface="ＭＳ Ｐゴシック" pitchFamily="29" charset="-128"/>
                <a:cs typeface="ＭＳ Ｐゴシック" pitchFamily="29" charset="-128"/>
              </a:rPr>
              <a:t>FFT Organizational Components</a:t>
            </a:r>
            <a:endParaRPr lang="en-US" sz="3200" b="1" dirty="0">
              <a:solidFill>
                <a:srgbClr val="236292"/>
              </a:solidFill>
              <a:ea typeface="ＭＳ Ｐゴシック" pitchFamily="29" charset="-128"/>
              <a:cs typeface="ＭＳ Ｐゴシック" pitchFamily="29" charset="-128"/>
            </a:endParaRPr>
          </a:p>
        </p:txBody>
      </p:sp>
      <p:sp>
        <p:nvSpPr>
          <p:cNvPr id="143363" name="Rectangle 3"/>
          <p:cNvSpPr>
            <a:spLocks noGrp="1"/>
          </p:cNvSpPr>
          <p:nvPr>
            <p:ph type="body" idx="1"/>
          </p:nvPr>
        </p:nvSpPr>
        <p:spPr>
          <a:xfrm>
            <a:off x="236538" y="1088469"/>
            <a:ext cx="8431212" cy="5617131"/>
          </a:xfrm>
        </p:spPr>
        <p:txBody>
          <a:bodyPr/>
          <a:lstStyle/>
          <a:p>
            <a:pPr>
              <a:buNone/>
            </a:pPr>
            <a:endParaRPr lang="en-US" sz="2800" dirty="0">
              <a:ea typeface="ＭＳ Ｐゴシック" pitchFamily="29" charset="-128"/>
              <a:cs typeface="ＭＳ Ｐゴシック" pitchFamily="29" charset="-128"/>
            </a:endParaRPr>
          </a:p>
          <a:p>
            <a:pPr lvl="1"/>
            <a:r>
              <a:rPr lang="en-US" sz="2400" dirty="0"/>
              <a:t>Model selection fits with the agency mission; support for doing evidence-based/family-based interventions </a:t>
            </a:r>
          </a:p>
          <a:p>
            <a:pPr lvl="1"/>
            <a:r>
              <a:rPr lang="en-US" sz="2400" dirty="0"/>
              <a:t>Therapist/supervisor selection and support: willingness to learn, ability to apply protocols</a:t>
            </a:r>
          </a:p>
          <a:p>
            <a:pPr lvl="1"/>
            <a:r>
              <a:rPr lang="en-US" sz="2400" dirty="0"/>
              <a:t>Broad Organizational Commitment to</a:t>
            </a:r>
          </a:p>
          <a:p>
            <a:pPr lvl="2"/>
            <a:r>
              <a:rPr lang="en-US" sz="2000" dirty="0">
                <a:ea typeface="ＭＳ Ｐゴシック" pitchFamily="29" charset="-128"/>
              </a:rPr>
              <a:t> training and FFT site standards</a:t>
            </a:r>
          </a:p>
          <a:p>
            <a:pPr lvl="2"/>
            <a:r>
              <a:rPr lang="en-US" sz="2000" dirty="0">
                <a:ea typeface="ＭＳ Ｐゴシック" pitchFamily="29" charset="-128"/>
              </a:rPr>
              <a:t>FFT assessment-web system</a:t>
            </a:r>
          </a:p>
          <a:p>
            <a:pPr lvl="2"/>
            <a:r>
              <a:rPr lang="en-US" sz="2000" dirty="0">
                <a:ea typeface="ＭＳ Ｐゴシック" pitchFamily="29" charset="-128"/>
              </a:rPr>
              <a:t>QA – QI protocols</a:t>
            </a:r>
          </a:p>
          <a:p>
            <a:pPr lvl="1"/>
            <a:r>
              <a:rPr lang="en-US" sz="2400" dirty="0"/>
              <a:t>Commitment of resources to support program</a:t>
            </a:r>
          </a:p>
          <a:p>
            <a:pPr lvl="1"/>
            <a:r>
              <a:rPr lang="en-US" sz="2400" dirty="0"/>
              <a:t>Strong relationships with referral agents/funders</a:t>
            </a:r>
          </a:p>
          <a:p>
            <a:pPr lvl="1"/>
            <a:endParaRPr lang="en-US" sz="2400" dirty="0"/>
          </a:p>
        </p:txBody>
      </p:sp>
    </p:spTree>
    <p:extLst>
      <p:ext uri="{BB962C8B-B14F-4D97-AF65-F5344CB8AC3E}">
        <p14:creationId xmlns:p14="http://schemas.microsoft.com/office/powerpoint/2010/main" val="72450317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p:cNvSpPr>
          <p:nvPr>
            <p:ph type="title"/>
          </p:nvPr>
        </p:nvSpPr>
        <p:spPr>
          <a:xfrm>
            <a:off x="846138" y="172104"/>
            <a:ext cx="7789862" cy="1136650"/>
          </a:xfrm>
        </p:spPr>
        <p:txBody>
          <a:bodyPr>
            <a:normAutofit/>
          </a:bodyPr>
          <a:lstStyle/>
          <a:p>
            <a:r>
              <a:rPr lang="en-US" sz="4000" dirty="0">
                <a:solidFill>
                  <a:srgbClr val="2C7C9F"/>
                </a:solidFill>
                <a:ea typeface="ＭＳ Ｐゴシック" pitchFamily="29" charset="-128"/>
                <a:cs typeface="ＭＳ Ｐゴシック" pitchFamily="29" charset="-128"/>
              </a:rPr>
              <a:t>FFT External Influence Factors</a:t>
            </a:r>
          </a:p>
        </p:txBody>
      </p:sp>
      <p:sp>
        <p:nvSpPr>
          <p:cNvPr id="144387" name="Rectangle 3"/>
          <p:cNvSpPr>
            <a:spLocks noGrp="1"/>
          </p:cNvSpPr>
          <p:nvPr>
            <p:ph type="body" idx="1"/>
          </p:nvPr>
        </p:nvSpPr>
        <p:spPr>
          <a:xfrm>
            <a:off x="304800" y="1701800"/>
            <a:ext cx="8262938" cy="4851400"/>
          </a:xfrm>
        </p:spPr>
        <p:txBody>
          <a:bodyPr>
            <a:normAutofit lnSpcReduction="10000"/>
          </a:bodyPr>
          <a:lstStyle/>
          <a:p>
            <a:pPr lvl="1"/>
            <a:r>
              <a:rPr lang="en-US" sz="2800" dirty="0"/>
              <a:t>Support for evaluated programs -- evidence based and outcome focused practice </a:t>
            </a:r>
          </a:p>
          <a:p>
            <a:pPr lvl="1"/>
            <a:r>
              <a:rPr lang="en-US" sz="2800" dirty="0"/>
              <a:t>Support for adequate referral numbers</a:t>
            </a:r>
          </a:p>
          <a:p>
            <a:pPr lvl="1"/>
            <a:r>
              <a:rPr lang="en-US" sz="2800" dirty="0"/>
              <a:t>Systemic support for fidelity: training &amp; QA (funders, referral agents…) </a:t>
            </a:r>
          </a:p>
          <a:p>
            <a:pPr lvl="1"/>
            <a:r>
              <a:rPr lang="en-US" sz="2800" dirty="0"/>
              <a:t>Sustainable funding strategies (for services and QI)</a:t>
            </a:r>
          </a:p>
          <a:p>
            <a:pPr lvl="1"/>
            <a:r>
              <a:rPr lang="en-US" sz="2800" dirty="0"/>
              <a:t>Support for FFT-CW congruent assessment / documentation</a:t>
            </a:r>
          </a:p>
          <a:p>
            <a:pPr lvl="1"/>
            <a:r>
              <a:rPr lang="en-US" sz="2800" dirty="0"/>
              <a:t>Ongoing support for outcomes</a:t>
            </a:r>
          </a:p>
          <a:p>
            <a:pPr lvl="1"/>
            <a:endParaRPr lang="en-US" dirty="0"/>
          </a:p>
        </p:txBody>
      </p:sp>
    </p:spTree>
    <p:extLst>
      <p:ext uri="{BB962C8B-B14F-4D97-AF65-F5344CB8AC3E}">
        <p14:creationId xmlns:p14="http://schemas.microsoft.com/office/powerpoint/2010/main" val="234326599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Readiness Process			</a:t>
            </a:r>
            <a:endParaRPr lang="en-US" dirty="0"/>
          </a:p>
        </p:txBody>
      </p:sp>
      <p:sp>
        <p:nvSpPr>
          <p:cNvPr id="3" name="Content Placeholder 2"/>
          <p:cNvSpPr>
            <a:spLocks noGrp="1"/>
          </p:cNvSpPr>
          <p:nvPr>
            <p:ph idx="1"/>
          </p:nvPr>
        </p:nvSpPr>
        <p:spPr/>
        <p:txBody>
          <a:bodyPr/>
          <a:lstStyle/>
          <a:p>
            <a:r>
              <a:rPr lang="en-US" dirty="0" smtClean="0"/>
              <a:t>FFT Site Application-from FFT, LLC</a:t>
            </a:r>
          </a:p>
          <a:p>
            <a:r>
              <a:rPr lang="en-US" dirty="0" smtClean="0"/>
              <a:t>FFT Application Review Call</a:t>
            </a:r>
          </a:p>
          <a:p>
            <a:r>
              <a:rPr lang="en-US" dirty="0" smtClean="0"/>
              <a:t>Ongoing pre-implementation planning with FFT, LLC</a:t>
            </a:r>
          </a:p>
          <a:p>
            <a:r>
              <a:rPr lang="en-US" dirty="0" smtClean="0"/>
              <a:t>Scheduling Trainings through Holly DeMaranville, FFT Communications Director</a:t>
            </a:r>
          </a:p>
          <a:p>
            <a:endParaRPr lang="en-US" dirty="0"/>
          </a:p>
          <a:p>
            <a:endParaRPr lang="en-US" dirty="0" smtClean="0"/>
          </a:p>
          <a:p>
            <a:pPr algn="ctr"/>
            <a:r>
              <a:rPr lang="en-US" dirty="0" smtClean="0">
                <a:hlinkClick r:id="rId2"/>
              </a:rPr>
              <a:t>hollyfft@Comcast.net</a:t>
            </a:r>
            <a:r>
              <a:rPr lang="en-US" dirty="0" smtClean="0"/>
              <a:t> </a:t>
            </a:r>
          </a:p>
          <a:p>
            <a:pPr marL="0" indent="0" algn="ctr">
              <a:buNone/>
            </a:pPr>
            <a:r>
              <a:rPr lang="en-US" dirty="0" smtClean="0"/>
              <a:t>-for application and scheduling training</a:t>
            </a:r>
            <a:endParaRPr lang="en-US" dirty="0"/>
          </a:p>
        </p:txBody>
      </p:sp>
    </p:spTree>
    <p:extLst>
      <p:ext uri="{BB962C8B-B14F-4D97-AF65-F5344CB8AC3E}">
        <p14:creationId xmlns:p14="http://schemas.microsoft.com/office/powerpoint/2010/main" val="2177166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fontScale="90000"/>
          </a:bodyPr>
          <a:lstStyle/>
          <a:p>
            <a:pPr algn="ctr"/>
            <a:r>
              <a:rPr lang="en-US" sz="3600" dirty="0" smtClean="0">
                <a:ea typeface="ＭＳ Ｐゴシック" pitchFamily="29" charset="-128"/>
                <a:cs typeface="ＭＳ Ｐゴシック" pitchFamily="29" charset="-128"/>
              </a:rPr>
              <a:t>Agenda:  Next Steps</a:t>
            </a:r>
            <a:br>
              <a:rPr lang="en-US" sz="3600" dirty="0" smtClean="0">
                <a:ea typeface="ＭＳ Ｐゴシック" pitchFamily="29" charset="-128"/>
                <a:cs typeface="ＭＳ Ｐゴシック" pitchFamily="29" charset="-128"/>
              </a:rPr>
            </a:b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2185261"/>
            <a:ext cx="5886450" cy="4184541"/>
          </a:xfrm>
        </p:spPr>
        <p:txBody>
          <a:bodyPr>
            <a:noAutofit/>
          </a:bodyPr>
          <a:lstStyle/>
          <a:p>
            <a:pPr lvl="1"/>
            <a:r>
              <a:rPr lang="en-US" b="1" dirty="0" smtClean="0"/>
              <a:t>Application </a:t>
            </a:r>
            <a:r>
              <a:rPr lang="en-US" b="1" dirty="0"/>
              <a:t>available November 7</a:t>
            </a:r>
            <a:r>
              <a:rPr lang="en-US" b="1" baseline="30000" dirty="0"/>
              <a:t>th</a:t>
            </a:r>
            <a:endParaRPr lang="en-US" sz="1800" b="1" dirty="0"/>
          </a:p>
          <a:p>
            <a:pPr lvl="1"/>
            <a:r>
              <a:rPr lang="en-US" b="1" dirty="0"/>
              <a:t> Next Informational Webinars will be November 19th; </a:t>
            </a:r>
            <a:r>
              <a:rPr lang="en-US" b="1" dirty="0" smtClean="0"/>
              <a:t>FFT will be from 2:00 to 4:00.</a:t>
            </a:r>
            <a:endParaRPr lang="en-US" sz="1800" b="1" dirty="0"/>
          </a:p>
          <a:p>
            <a:pPr lvl="1"/>
            <a:r>
              <a:rPr lang="en-US" b="1" dirty="0"/>
              <a:t>Application deadline is December 20</a:t>
            </a:r>
            <a:r>
              <a:rPr lang="en-US" b="1" baseline="30000" dirty="0"/>
              <a:t>th</a:t>
            </a:r>
            <a:endParaRPr lang="en-US" sz="1800" b="1" dirty="0"/>
          </a:p>
        </p:txBody>
      </p:sp>
    </p:spTree>
    <p:extLst>
      <p:ext uri="{BB962C8B-B14F-4D97-AF65-F5344CB8AC3E}">
        <p14:creationId xmlns:p14="http://schemas.microsoft.com/office/powerpoint/2010/main" val="249285441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6787">
                                            <p:txEl>
                                              <p:pRg st="1" end="1"/>
                                            </p:txEl>
                                          </p:spTgt>
                                        </p:tgtEl>
                                        <p:attrNameLst>
                                          <p:attrName>style.visibility</p:attrName>
                                        </p:attrNameLst>
                                      </p:cBhvr>
                                      <p:to>
                                        <p:strVal val="visible"/>
                                      </p:to>
                                    </p:set>
                                    <p:animEffect transition="in" filter="dissolve">
                                      <p:cBhvr>
                                        <p:cTn id="10" dur="500"/>
                                        <p:tgtEl>
                                          <p:spTgt spid="2467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46787">
                                            <p:txEl>
                                              <p:pRg st="2" end="2"/>
                                            </p:txEl>
                                          </p:spTgt>
                                        </p:tgtEl>
                                        <p:attrNameLst>
                                          <p:attrName>style.visibility</p:attrName>
                                        </p:attrNameLst>
                                      </p:cBhvr>
                                      <p:to>
                                        <p:strVal val="visible"/>
                                      </p:to>
                                    </p:set>
                                    <p:animEffect transition="in" filter="dissolve">
                                      <p:cBhvr>
                                        <p:cTn id="13" dur="500"/>
                                        <p:tgtEl>
                                          <p:spTgt spid="246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a:bodyPr>
          <a:lstStyle/>
          <a:p>
            <a:pPr algn="ctr"/>
            <a:r>
              <a:rPr lang="en-US" sz="3600" dirty="0" smtClean="0">
                <a:ea typeface="ＭＳ Ｐゴシック" pitchFamily="29" charset="-128"/>
                <a:cs typeface="ＭＳ Ｐゴシック" pitchFamily="29" charset="-128"/>
              </a:rPr>
              <a:t>Agenda:  What is FFT?</a:t>
            </a:r>
            <a:endParaRPr lang="en-US" dirty="0">
              <a:ea typeface="ＭＳ Ｐゴシック" pitchFamily="29" charset="-128"/>
              <a:cs typeface="ＭＳ Ｐゴシック" pitchFamily="29" charset="-128"/>
            </a:endParaRPr>
          </a:p>
        </p:txBody>
      </p:sp>
      <p:sp>
        <p:nvSpPr>
          <p:cNvPr id="246787" name="Rectangle 3"/>
          <p:cNvSpPr>
            <a:spLocks noGrp="1"/>
          </p:cNvSpPr>
          <p:nvPr>
            <p:ph idx="1"/>
          </p:nvPr>
        </p:nvSpPr>
        <p:spPr>
          <a:xfrm>
            <a:off x="1657350" y="1657350"/>
            <a:ext cx="5886450" cy="3886200"/>
          </a:xfrm>
        </p:spPr>
        <p:txBody>
          <a:bodyPr>
            <a:noAutofit/>
          </a:bodyPr>
          <a:lstStyle/>
          <a:p>
            <a:pPr lvl="1"/>
            <a:r>
              <a:rPr lang="en-US" sz="2400" b="1" dirty="0"/>
              <a:t>Overview</a:t>
            </a:r>
          </a:p>
          <a:p>
            <a:pPr lvl="1"/>
            <a:r>
              <a:rPr lang="en-US" sz="2400" b="1" dirty="0"/>
              <a:t>Targeted population</a:t>
            </a:r>
          </a:p>
          <a:p>
            <a:pPr lvl="1"/>
            <a:r>
              <a:rPr lang="en-US" sz="2400" b="1" dirty="0"/>
              <a:t>Average length of treatment</a:t>
            </a:r>
          </a:p>
          <a:p>
            <a:pPr lvl="1"/>
            <a:r>
              <a:rPr lang="en-US" sz="2400" b="1" dirty="0"/>
              <a:t>Goal of Treatment</a:t>
            </a:r>
          </a:p>
          <a:p>
            <a:pPr lvl="1"/>
            <a:r>
              <a:rPr lang="en-US" sz="2400" b="1" dirty="0"/>
              <a:t>Therapist Caseload</a:t>
            </a:r>
          </a:p>
          <a:p>
            <a:pPr lvl="1"/>
            <a:r>
              <a:rPr lang="en-US" sz="2400" b="1" dirty="0"/>
              <a:t>Where are services provided</a:t>
            </a:r>
          </a:p>
        </p:txBody>
      </p:sp>
    </p:spTree>
    <p:extLst>
      <p:ext uri="{BB962C8B-B14F-4D97-AF65-F5344CB8AC3E}">
        <p14:creationId xmlns:p14="http://schemas.microsoft.com/office/powerpoint/2010/main" val="363389467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dissolve">
                                      <p:cBhvr>
                                        <p:cTn id="17" dur="500"/>
                                        <p:tgtEl>
                                          <p:spTgt spid="246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6787">
                                            <p:txEl>
                                              <p:pRg st="3" end="3"/>
                                            </p:txEl>
                                          </p:spTgt>
                                        </p:tgtEl>
                                        <p:attrNameLst>
                                          <p:attrName>style.visibility</p:attrName>
                                        </p:attrNameLst>
                                      </p:cBhvr>
                                      <p:to>
                                        <p:strVal val="visible"/>
                                      </p:to>
                                    </p:set>
                                    <p:animEffect transition="in" filter="dissolve">
                                      <p:cBhvr>
                                        <p:cTn id="22" dur="500"/>
                                        <p:tgtEl>
                                          <p:spTgt spid="2467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6787">
                                            <p:txEl>
                                              <p:pRg st="4" end="4"/>
                                            </p:txEl>
                                          </p:spTgt>
                                        </p:tgtEl>
                                        <p:attrNameLst>
                                          <p:attrName>style.visibility</p:attrName>
                                        </p:attrNameLst>
                                      </p:cBhvr>
                                      <p:to>
                                        <p:strVal val="visible"/>
                                      </p:to>
                                    </p:set>
                                    <p:animEffect transition="in" filter="dissolve">
                                      <p:cBhvr>
                                        <p:cTn id="27" dur="500"/>
                                        <p:tgtEl>
                                          <p:spTgt spid="2467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46787">
                                            <p:txEl>
                                              <p:pRg st="5" end="5"/>
                                            </p:txEl>
                                          </p:spTgt>
                                        </p:tgtEl>
                                        <p:attrNameLst>
                                          <p:attrName>style.visibility</p:attrName>
                                        </p:attrNameLst>
                                      </p:cBhvr>
                                      <p:to>
                                        <p:strVal val="visible"/>
                                      </p:to>
                                    </p:set>
                                    <p:animEffect transition="in" filter="dissolve">
                                      <p:cBhvr>
                                        <p:cTn id="32" dur="500"/>
                                        <p:tgtEl>
                                          <p:spTgt spid="2467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Overview</a:t>
            </a:r>
            <a:endParaRPr lang="en-US" dirty="0">
              <a:solidFill>
                <a:schemeClr val="tx2"/>
              </a:solidFill>
            </a:endParaRPr>
          </a:p>
        </p:txBody>
      </p:sp>
      <p:sp>
        <p:nvSpPr>
          <p:cNvPr id="3" name="Content Placeholder 2"/>
          <p:cNvSpPr>
            <a:spLocks noGrp="1"/>
          </p:cNvSpPr>
          <p:nvPr>
            <p:ph idx="1"/>
          </p:nvPr>
        </p:nvSpPr>
        <p:spPr>
          <a:xfrm>
            <a:off x="609598" y="1394848"/>
            <a:ext cx="6581615" cy="4646516"/>
          </a:xfrm>
        </p:spPr>
        <p:txBody>
          <a:bodyPr>
            <a:normAutofit lnSpcReduction="10000"/>
          </a:bodyPr>
          <a:lstStyle/>
          <a:p>
            <a:r>
              <a:rPr lang="en-US" dirty="0"/>
              <a:t>Functional Family Therapy (FFT) is an empirically grounded, well-documented and highly successful family intervention program for </a:t>
            </a:r>
            <a:r>
              <a:rPr lang="en-US" dirty="0" smtClean="0"/>
              <a:t>at-risk youth and their families.</a:t>
            </a:r>
          </a:p>
          <a:p>
            <a:r>
              <a:rPr lang="en-US" dirty="0" smtClean="0"/>
              <a:t>It addresses risk and protective factors that impact the adaptive development of youth who have been referred for emotional or behavioral problems. </a:t>
            </a:r>
          </a:p>
          <a:p>
            <a:r>
              <a:rPr lang="en-US" dirty="0"/>
              <a:t>The FFT clinical model is appealing because of its clear identification of specific phases which organize intervention in a coherent manner, thereby allowing clinicians to maintain focus in the context of considerable family and individual disruption. Each phase includes specific goals, assessment foci, specific techniques of intervention, and therapist skills necessary for success. </a:t>
            </a:r>
            <a:endParaRPr lang="en-US" dirty="0" smtClean="0"/>
          </a:p>
          <a:p>
            <a:r>
              <a:rPr lang="en-US" dirty="0" smtClean="0"/>
              <a:t>FFT, LLC is the training organization of the FFT model.</a:t>
            </a:r>
          </a:p>
          <a:p>
            <a:pPr marL="0" indent="0">
              <a:buNone/>
            </a:pPr>
            <a:r>
              <a:rPr lang="en-US" dirty="0"/>
              <a:t> </a:t>
            </a:r>
          </a:p>
          <a:p>
            <a:endParaRPr lang="en-US" dirty="0"/>
          </a:p>
        </p:txBody>
      </p:sp>
    </p:spTree>
    <p:extLst>
      <p:ext uri="{BB962C8B-B14F-4D97-AF65-F5344CB8AC3E}">
        <p14:creationId xmlns:p14="http://schemas.microsoft.com/office/powerpoint/2010/main" val="3765397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318684" y="857250"/>
            <a:ext cx="5829300" cy="800100"/>
          </a:xfrm>
        </p:spPr>
        <p:txBody>
          <a:bodyPr>
            <a:normAutofit/>
          </a:bodyPr>
          <a:lstStyle/>
          <a:p>
            <a:r>
              <a:rPr lang="en-US" dirty="0" smtClean="0">
                <a:solidFill>
                  <a:schemeClr val="tx2"/>
                </a:solidFill>
                <a:ea typeface="ＭＳ Ｐゴシック" pitchFamily="29" charset="-128"/>
                <a:cs typeface="ＭＳ Ｐゴシック" pitchFamily="29" charset="-128"/>
              </a:rPr>
              <a:t>Targeted Population</a:t>
            </a:r>
            <a:endParaRPr lang="en-US" dirty="0">
              <a:solidFill>
                <a:schemeClr val="tx2"/>
              </a:solidFill>
              <a:ea typeface="ＭＳ Ｐゴシック" pitchFamily="29" charset="-128"/>
              <a:cs typeface="ＭＳ Ｐゴシック" pitchFamily="29" charset="-128"/>
            </a:endParaRPr>
          </a:p>
        </p:txBody>
      </p:sp>
      <p:sp>
        <p:nvSpPr>
          <p:cNvPr id="246787" name="Rectangle 3"/>
          <p:cNvSpPr>
            <a:spLocks noGrp="1"/>
          </p:cNvSpPr>
          <p:nvPr>
            <p:ph idx="1"/>
          </p:nvPr>
        </p:nvSpPr>
        <p:spPr>
          <a:xfrm>
            <a:off x="247973" y="1657350"/>
            <a:ext cx="7295827" cy="3886200"/>
          </a:xfrm>
        </p:spPr>
        <p:txBody>
          <a:bodyPr>
            <a:noAutofit/>
          </a:bodyPr>
          <a:lstStyle/>
          <a:p>
            <a:pPr>
              <a:lnSpc>
                <a:spcPct val="90000"/>
              </a:lnSpc>
            </a:pPr>
            <a:r>
              <a:rPr lang="en-US" sz="2400" dirty="0" smtClean="0"/>
              <a:t>FFT is </a:t>
            </a:r>
            <a:r>
              <a:rPr lang="en-US" sz="2400" dirty="0"/>
              <a:t>intended for 11 to 18 year old youth who have been referred for behavioral or emotional problems by juvenile justice, mental health, school, or child welfare systems. Family discord is also a target factor for this program</a:t>
            </a:r>
            <a:r>
              <a:rPr lang="en-US" sz="2400" dirty="0" smtClean="0"/>
              <a:t>.</a:t>
            </a:r>
            <a:endParaRPr lang="en-US" sz="2400" dirty="0">
              <a:ea typeface="ＭＳ Ｐゴシック" pitchFamily="29" charset="-128"/>
              <a:cs typeface="Calibri"/>
            </a:endParaRPr>
          </a:p>
          <a:p>
            <a:pPr lvl="1">
              <a:lnSpc>
                <a:spcPct val="90000"/>
              </a:lnSpc>
            </a:pPr>
            <a:r>
              <a:rPr lang="en-US" sz="2400" dirty="0">
                <a:solidFill>
                  <a:srgbClr val="C32D2E"/>
                </a:solidFill>
                <a:cs typeface="Calibri"/>
              </a:rPr>
              <a:t>Prevention </a:t>
            </a:r>
            <a:r>
              <a:rPr lang="en-US" sz="2400" dirty="0">
                <a:cs typeface="Calibri"/>
              </a:rPr>
              <a:t>intervention--status/diversion kids/at risk for out placement or further penetration into care systems</a:t>
            </a:r>
          </a:p>
          <a:p>
            <a:pPr lvl="1">
              <a:lnSpc>
                <a:spcPct val="90000"/>
              </a:lnSpc>
            </a:pPr>
            <a:r>
              <a:rPr lang="en-US" sz="2400" dirty="0">
                <a:solidFill>
                  <a:srgbClr val="C32D2E"/>
                </a:solidFill>
                <a:cs typeface="Calibri"/>
              </a:rPr>
              <a:t>Treatment </a:t>
            </a:r>
            <a:r>
              <a:rPr lang="en-US" sz="2400" dirty="0">
                <a:cs typeface="Calibri"/>
              </a:rPr>
              <a:t>intervention--moderate and serious delinquent </a:t>
            </a:r>
            <a:r>
              <a:rPr lang="en-US" sz="2400" dirty="0" smtClean="0">
                <a:cs typeface="Calibri"/>
              </a:rPr>
              <a:t>youth</a:t>
            </a:r>
          </a:p>
          <a:p>
            <a:pPr marL="457200" lvl="1" indent="0">
              <a:lnSpc>
                <a:spcPct val="90000"/>
              </a:lnSpc>
              <a:buNone/>
            </a:pPr>
            <a:r>
              <a:rPr lang="en-US" sz="2400" dirty="0" smtClean="0">
                <a:cs typeface="Calibri"/>
              </a:rPr>
              <a:t>Must have a family available, at least one caregiver and one youth.</a:t>
            </a:r>
          </a:p>
          <a:p>
            <a:pPr marL="457200" lvl="1" indent="0">
              <a:lnSpc>
                <a:spcPct val="90000"/>
              </a:lnSpc>
              <a:buNone/>
            </a:pPr>
            <a:endParaRPr lang="en-US" sz="2800" dirty="0">
              <a:cs typeface="Calibri"/>
            </a:endParaRPr>
          </a:p>
          <a:p>
            <a:pPr marL="0" indent="0">
              <a:lnSpc>
                <a:spcPct val="90000"/>
              </a:lnSpc>
              <a:buNone/>
            </a:pPr>
            <a:endParaRPr lang="en-US" sz="2000" dirty="0">
              <a:solidFill>
                <a:srgbClr val="C32D2E"/>
              </a:solidFill>
              <a:latin typeface="Calibri"/>
              <a:ea typeface="ＭＳ Ｐゴシック" pitchFamily="29" charset="-128"/>
              <a:cs typeface="Calibri"/>
            </a:endParaRPr>
          </a:p>
        </p:txBody>
      </p:sp>
    </p:spTree>
    <p:extLst>
      <p:ext uri="{BB962C8B-B14F-4D97-AF65-F5344CB8AC3E}">
        <p14:creationId xmlns:p14="http://schemas.microsoft.com/office/powerpoint/2010/main" val="101941297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6787">
                                            <p:txEl>
                                              <p:pRg st="1" end="1"/>
                                            </p:txEl>
                                          </p:spTgt>
                                        </p:tgtEl>
                                        <p:attrNameLst>
                                          <p:attrName>style.visibility</p:attrName>
                                        </p:attrNameLst>
                                      </p:cBhvr>
                                      <p:to>
                                        <p:strVal val="visible"/>
                                      </p:to>
                                    </p:set>
                                    <p:animEffect transition="in" filter="dissolve">
                                      <p:cBhvr>
                                        <p:cTn id="10" dur="500"/>
                                        <p:tgtEl>
                                          <p:spTgt spid="2467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46787">
                                            <p:txEl>
                                              <p:pRg st="2" end="2"/>
                                            </p:txEl>
                                          </p:spTgt>
                                        </p:tgtEl>
                                        <p:attrNameLst>
                                          <p:attrName>style.visibility</p:attrName>
                                        </p:attrNameLst>
                                      </p:cBhvr>
                                      <p:to>
                                        <p:strVal val="visible"/>
                                      </p:to>
                                    </p:set>
                                    <p:animEffect transition="in" filter="dissolve">
                                      <p:cBhvr>
                                        <p:cTn id="13" dur="500"/>
                                        <p:tgtEl>
                                          <p:spTgt spid="24678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46787">
                                            <p:txEl>
                                              <p:pRg st="3" end="3"/>
                                            </p:txEl>
                                          </p:spTgt>
                                        </p:tgtEl>
                                        <p:attrNameLst>
                                          <p:attrName>style.visibility</p:attrName>
                                        </p:attrNameLst>
                                      </p:cBhvr>
                                      <p:to>
                                        <p:strVal val="visible"/>
                                      </p:to>
                                    </p:set>
                                    <p:animEffect transition="in" filter="dissolve">
                                      <p:cBhvr>
                                        <p:cTn id="16" dur="500"/>
                                        <p:tgtEl>
                                          <p:spTgt spid="246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543050" y="857250"/>
            <a:ext cx="5829300" cy="800100"/>
          </a:xfrm>
        </p:spPr>
        <p:txBody>
          <a:bodyPr>
            <a:normAutofit/>
          </a:bodyPr>
          <a:lstStyle/>
          <a:p>
            <a:r>
              <a:rPr lang="en-US" dirty="0" smtClean="0">
                <a:solidFill>
                  <a:schemeClr val="tx2"/>
                </a:solidFill>
                <a:ea typeface="ＭＳ Ｐゴシック" pitchFamily="29" charset="-128"/>
                <a:cs typeface="ＭＳ Ｐゴシック" pitchFamily="29" charset="-128"/>
              </a:rPr>
              <a:t>Targeted Population</a:t>
            </a:r>
            <a:endParaRPr lang="en-US" dirty="0">
              <a:solidFill>
                <a:schemeClr val="tx2"/>
              </a:solidFill>
              <a:ea typeface="ＭＳ Ｐゴシック" pitchFamily="29" charset="-128"/>
              <a:cs typeface="ＭＳ Ｐゴシック" pitchFamily="29" charset="-128"/>
            </a:endParaRPr>
          </a:p>
        </p:txBody>
      </p:sp>
      <p:sp>
        <p:nvSpPr>
          <p:cNvPr id="246787" name="Rectangle 3"/>
          <p:cNvSpPr>
            <a:spLocks noGrp="1"/>
          </p:cNvSpPr>
          <p:nvPr>
            <p:ph idx="1"/>
          </p:nvPr>
        </p:nvSpPr>
        <p:spPr>
          <a:xfrm>
            <a:off x="371959" y="1657350"/>
            <a:ext cx="7171841" cy="3886200"/>
          </a:xfrm>
        </p:spPr>
        <p:txBody>
          <a:bodyPr>
            <a:noAutofit/>
          </a:bodyPr>
          <a:lstStyle/>
          <a:p>
            <a:pPr>
              <a:lnSpc>
                <a:spcPct val="90000"/>
              </a:lnSpc>
            </a:pPr>
            <a:r>
              <a:rPr lang="en-US" sz="2000" dirty="0" smtClean="0">
                <a:solidFill>
                  <a:srgbClr val="C32D2E"/>
                </a:solidFill>
                <a:ea typeface="ＭＳ Ｐゴシック" pitchFamily="29" charset="-128"/>
                <a:cs typeface="Calibri"/>
              </a:rPr>
              <a:t>Range </a:t>
            </a:r>
            <a:r>
              <a:rPr lang="en-US" sz="2000" dirty="0">
                <a:solidFill>
                  <a:srgbClr val="C32D2E"/>
                </a:solidFill>
                <a:ea typeface="ＭＳ Ｐゴシック" pitchFamily="29" charset="-128"/>
                <a:cs typeface="Calibri"/>
              </a:rPr>
              <a:t>of adolescent problems</a:t>
            </a:r>
          </a:p>
          <a:p>
            <a:pPr marL="400050" indent="-400050">
              <a:lnSpc>
                <a:spcPct val="90000"/>
              </a:lnSpc>
              <a:buNone/>
            </a:pPr>
            <a:r>
              <a:rPr lang="en-US" sz="2400" dirty="0" smtClean="0"/>
              <a:t>     Clinical </a:t>
            </a:r>
            <a:r>
              <a:rPr lang="en-US" sz="2400" dirty="0"/>
              <a:t>problems falling under the label </a:t>
            </a:r>
            <a:r>
              <a:rPr lang="ja-JP" altLang="en-US" sz="2400" dirty="0"/>
              <a:t>“</a:t>
            </a:r>
            <a:r>
              <a:rPr lang="en-US" sz="2400" dirty="0"/>
              <a:t>Externalizing Adolescent Behavior Disorders</a:t>
            </a:r>
            <a:r>
              <a:rPr lang="ja-JP" altLang="en-US" sz="2400" dirty="0"/>
              <a:t>”</a:t>
            </a:r>
            <a:endParaRPr lang="en-US" sz="2400" dirty="0"/>
          </a:p>
          <a:p>
            <a:pPr marL="1285875" lvl="3" indent="-257175">
              <a:lnSpc>
                <a:spcPct val="90000"/>
              </a:lnSpc>
            </a:pPr>
            <a:r>
              <a:rPr lang="en-US" sz="2400" dirty="0"/>
              <a:t>Conduct disorder</a:t>
            </a:r>
          </a:p>
          <a:p>
            <a:pPr marL="1285875" lvl="3" indent="-257175">
              <a:lnSpc>
                <a:spcPct val="90000"/>
              </a:lnSpc>
            </a:pPr>
            <a:r>
              <a:rPr lang="en-US" sz="2400" dirty="0"/>
              <a:t>Oppositional defiant disorder</a:t>
            </a:r>
          </a:p>
          <a:p>
            <a:pPr marL="1285875" lvl="3" indent="-257175">
              <a:lnSpc>
                <a:spcPct val="90000"/>
              </a:lnSpc>
            </a:pPr>
            <a:r>
              <a:rPr lang="en-US" sz="2400" dirty="0"/>
              <a:t>Drug use/abuse</a:t>
            </a:r>
          </a:p>
          <a:p>
            <a:pPr marL="1285875" lvl="3" indent="-257175">
              <a:lnSpc>
                <a:spcPct val="90000"/>
              </a:lnSpc>
            </a:pPr>
            <a:r>
              <a:rPr lang="en-US" sz="2400" dirty="0"/>
              <a:t>Other behavior problems…violence, school problems, truancy, etc.</a:t>
            </a:r>
          </a:p>
          <a:p>
            <a:pPr marL="400050" indent="-400050">
              <a:lnSpc>
                <a:spcPct val="90000"/>
              </a:lnSpc>
              <a:buNone/>
            </a:pPr>
            <a:r>
              <a:rPr lang="en-US" sz="2400" dirty="0" smtClean="0"/>
              <a:t>    Other </a:t>
            </a:r>
            <a:r>
              <a:rPr lang="en-US" sz="2400" dirty="0"/>
              <a:t>mental health problems of adolescents </a:t>
            </a:r>
          </a:p>
          <a:p>
            <a:pPr marL="971550" lvl="2" indent="-285750">
              <a:lnSpc>
                <a:spcPct val="90000"/>
              </a:lnSpc>
            </a:pPr>
            <a:r>
              <a:rPr lang="en-US" sz="2400" dirty="0"/>
              <a:t>Anxiety/depression with behavior disorder symptoms expressions</a:t>
            </a:r>
          </a:p>
          <a:p>
            <a:pPr marL="400050" indent="-400050">
              <a:lnSpc>
                <a:spcPct val="90000"/>
              </a:lnSpc>
              <a:buNone/>
            </a:pPr>
            <a:r>
              <a:rPr lang="en-US" sz="2400" dirty="0" smtClean="0"/>
              <a:t>    Parent-child/family </a:t>
            </a:r>
            <a:r>
              <a:rPr lang="en-US" sz="2400" dirty="0"/>
              <a:t>conflict issues</a:t>
            </a:r>
          </a:p>
          <a:p>
            <a:pPr lvl="1">
              <a:lnSpc>
                <a:spcPct val="90000"/>
              </a:lnSpc>
            </a:pPr>
            <a:endParaRPr lang="en-US" sz="1100" dirty="0">
              <a:latin typeface="Calibri"/>
              <a:cs typeface="Calibri"/>
            </a:endParaRPr>
          </a:p>
        </p:txBody>
      </p:sp>
    </p:spTree>
    <p:extLst>
      <p:ext uri="{BB962C8B-B14F-4D97-AF65-F5344CB8AC3E}">
        <p14:creationId xmlns:p14="http://schemas.microsoft.com/office/powerpoint/2010/main" val="129170143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dissolve">
                                      <p:cBhvr>
                                        <p:cTn id="7" dur="5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dissolve">
                                      <p:cBhvr>
                                        <p:cTn id="12" dur="500"/>
                                        <p:tgtEl>
                                          <p:spTgt spid="24678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46787">
                                            <p:txEl>
                                              <p:pRg st="2" end="2"/>
                                            </p:txEl>
                                          </p:spTgt>
                                        </p:tgtEl>
                                        <p:attrNameLst>
                                          <p:attrName>style.visibility</p:attrName>
                                        </p:attrNameLst>
                                      </p:cBhvr>
                                      <p:to>
                                        <p:strVal val="visible"/>
                                      </p:to>
                                    </p:set>
                                    <p:animEffect transition="in" filter="dissolve">
                                      <p:cBhvr>
                                        <p:cTn id="15" dur="500"/>
                                        <p:tgtEl>
                                          <p:spTgt spid="246787">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46787">
                                            <p:txEl>
                                              <p:pRg st="3" end="3"/>
                                            </p:txEl>
                                          </p:spTgt>
                                        </p:tgtEl>
                                        <p:attrNameLst>
                                          <p:attrName>style.visibility</p:attrName>
                                        </p:attrNameLst>
                                      </p:cBhvr>
                                      <p:to>
                                        <p:strVal val="visible"/>
                                      </p:to>
                                    </p:set>
                                    <p:animEffect transition="in" filter="dissolve">
                                      <p:cBhvr>
                                        <p:cTn id="18" dur="500"/>
                                        <p:tgtEl>
                                          <p:spTgt spid="246787">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46787">
                                            <p:txEl>
                                              <p:pRg st="4" end="4"/>
                                            </p:txEl>
                                          </p:spTgt>
                                        </p:tgtEl>
                                        <p:attrNameLst>
                                          <p:attrName>style.visibility</p:attrName>
                                        </p:attrNameLst>
                                      </p:cBhvr>
                                      <p:to>
                                        <p:strVal val="visible"/>
                                      </p:to>
                                    </p:set>
                                    <p:animEffect transition="in" filter="dissolve">
                                      <p:cBhvr>
                                        <p:cTn id="21" dur="500"/>
                                        <p:tgtEl>
                                          <p:spTgt spid="246787">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46787">
                                            <p:txEl>
                                              <p:pRg st="5" end="5"/>
                                            </p:txEl>
                                          </p:spTgt>
                                        </p:tgtEl>
                                        <p:attrNameLst>
                                          <p:attrName>style.visibility</p:attrName>
                                        </p:attrNameLst>
                                      </p:cBhvr>
                                      <p:to>
                                        <p:strVal val="visible"/>
                                      </p:to>
                                    </p:set>
                                    <p:animEffect transition="in" filter="dissolve">
                                      <p:cBhvr>
                                        <p:cTn id="24" dur="500"/>
                                        <p:tgtEl>
                                          <p:spTgt spid="24678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46787">
                                            <p:txEl>
                                              <p:pRg st="6" end="6"/>
                                            </p:txEl>
                                          </p:spTgt>
                                        </p:tgtEl>
                                        <p:attrNameLst>
                                          <p:attrName>style.visibility</p:attrName>
                                        </p:attrNameLst>
                                      </p:cBhvr>
                                      <p:to>
                                        <p:strVal val="visible"/>
                                      </p:to>
                                    </p:set>
                                    <p:animEffect transition="in" filter="dissolve">
                                      <p:cBhvr>
                                        <p:cTn id="29" dur="500"/>
                                        <p:tgtEl>
                                          <p:spTgt spid="246787">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46787">
                                            <p:txEl>
                                              <p:pRg st="7" end="7"/>
                                            </p:txEl>
                                          </p:spTgt>
                                        </p:tgtEl>
                                        <p:attrNameLst>
                                          <p:attrName>style.visibility</p:attrName>
                                        </p:attrNameLst>
                                      </p:cBhvr>
                                      <p:to>
                                        <p:strVal val="visible"/>
                                      </p:to>
                                    </p:set>
                                    <p:animEffect transition="in" filter="dissolve">
                                      <p:cBhvr>
                                        <p:cTn id="32" dur="500"/>
                                        <p:tgtEl>
                                          <p:spTgt spid="24678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46787">
                                            <p:txEl>
                                              <p:pRg st="8" end="8"/>
                                            </p:txEl>
                                          </p:spTgt>
                                        </p:tgtEl>
                                        <p:attrNameLst>
                                          <p:attrName>style.visibility</p:attrName>
                                        </p:attrNameLst>
                                      </p:cBhvr>
                                      <p:to>
                                        <p:strVal val="visible"/>
                                      </p:to>
                                    </p:set>
                                    <p:animEffect transition="in" filter="dissolve">
                                      <p:cBhvr>
                                        <p:cTn id="37" dur="500"/>
                                        <p:tgtEl>
                                          <p:spTgt spid="2467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85247"/>
          </a:xfrm>
        </p:spPr>
        <p:txBody>
          <a:bodyPr/>
          <a:lstStyle/>
          <a:p>
            <a:r>
              <a:rPr lang="en-US" dirty="0" smtClean="0">
                <a:solidFill>
                  <a:schemeClr val="tx2"/>
                </a:solidFill>
              </a:rPr>
              <a:t>Average Length of Treatment</a:t>
            </a:r>
            <a:endParaRPr lang="en-US" dirty="0">
              <a:solidFill>
                <a:schemeClr val="tx2"/>
              </a:solidFill>
            </a:endParaRPr>
          </a:p>
        </p:txBody>
      </p:sp>
      <p:sp>
        <p:nvSpPr>
          <p:cNvPr id="3" name="Content Placeholder 2"/>
          <p:cNvSpPr>
            <a:spLocks noGrp="1"/>
          </p:cNvSpPr>
          <p:nvPr>
            <p:ph idx="1"/>
          </p:nvPr>
        </p:nvSpPr>
        <p:spPr/>
        <p:txBody>
          <a:bodyPr>
            <a:normAutofit/>
          </a:bodyPr>
          <a:lstStyle/>
          <a:p>
            <a:pPr>
              <a:lnSpc>
                <a:spcPct val="90000"/>
              </a:lnSpc>
            </a:pPr>
            <a:r>
              <a:rPr lang="en-US" sz="2800" dirty="0">
                <a:solidFill>
                  <a:srgbClr val="C32D2E"/>
                </a:solidFill>
                <a:ea typeface="ＭＳ Ｐゴシック" pitchFamily="29" charset="-128"/>
                <a:cs typeface="Calibri"/>
              </a:rPr>
              <a:t>Short-term, family-based </a:t>
            </a:r>
            <a:r>
              <a:rPr lang="en-US" sz="2800" dirty="0">
                <a:ea typeface="ＭＳ Ｐゴシック" pitchFamily="29" charset="-128"/>
                <a:cs typeface="Calibri"/>
              </a:rPr>
              <a:t>program</a:t>
            </a:r>
          </a:p>
          <a:p>
            <a:pPr lvl="1">
              <a:lnSpc>
                <a:spcPct val="90000"/>
              </a:lnSpc>
            </a:pPr>
            <a:r>
              <a:rPr lang="en-US" sz="2800" dirty="0">
                <a:cs typeface="Calibri"/>
              </a:rPr>
              <a:t>12-14 for moderate cases, 26-30 for more serious </a:t>
            </a:r>
            <a:r>
              <a:rPr lang="en-US" sz="2800" dirty="0" smtClean="0">
                <a:cs typeface="Calibri"/>
              </a:rPr>
              <a:t>cases</a:t>
            </a:r>
          </a:p>
          <a:p>
            <a:pPr lvl="1">
              <a:lnSpc>
                <a:spcPct val="90000"/>
              </a:lnSpc>
            </a:pPr>
            <a:r>
              <a:rPr lang="en-US" sz="2800" dirty="0" smtClean="0">
                <a:cs typeface="Calibri"/>
              </a:rPr>
              <a:t>Treatment is over </a:t>
            </a:r>
            <a:r>
              <a:rPr lang="en-US" sz="2800" dirty="0">
                <a:cs typeface="Calibri"/>
              </a:rPr>
              <a:t>3 to 5 </a:t>
            </a:r>
            <a:r>
              <a:rPr lang="en-US" sz="2800" dirty="0" smtClean="0">
                <a:cs typeface="Calibri"/>
              </a:rPr>
              <a:t>months</a:t>
            </a:r>
          </a:p>
          <a:p>
            <a:pPr lvl="1">
              <a:lnSpc>
                <a:spcPct val="90000"/>
              </a:lnSpc>
            </a:pPr>
            <a:r>
              <a:rPr lang="en-US" sz="2800" dirty="0" smtClean="0">
                <a:cs typeface="Calibri"/>
              </a:rPr>
              <a:t>Session intensity and frequency depends on family risk and protective factors</a:t>
            </a:r>
            <a:endParaRPr lang="en-US" sz="2800" dirty="0">
              <a:cs typeface="Calibri"/>
            </a:endParaRPr>
          </a:p>
          <a:p>
            <a:endParaRPr lang="en-US" sz="2800" dirty="0"/>
          </a:p>
        </p:txBody>
      </p:sp>
    </p:spTree>
    <p:extLst>
      <p:ext uri="{BB962C8B-B14F-4D97-AF65-F5344CB8AC3E}">
        <p14:creationId xmlns:p14="http://schemas.microsoft.com/office/powerpoint/2010/main" val="3388405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74261"/>
                </a:solidFill>
              </a:rPr>
              <a:t>Goal of Treatment</a:t>
            </a:r>
            <a:endParaRPr lang="en-US" dirty="0">
              <a:solidFill>
                <a:srgbClr val="174261"/>
              </a:solidFill>
            </a:endParaRPr>
          </a:p>
        </p:txBody>
      </p:sp>
      <p:sp>
        <p:nvSpPr>
          <p:cNvPr id="3" name="TextBox 2"/>
          <p:cNvSpPr txBox="1"/>
          <p:nvPr/>
        </p:nvSpPr>
        <p:spPr>
          <a:xfrm>
            <a:off x="609599" y="1069383"/>
            <a:ext cx="7206712" cy="4524315"/>
          </a:xfrm>
          <a:prstGeom prst="rect">
            <a:avLst/>
          </a:prstGeom>
          <a:noFill/>
        </p:spPr>
        <p:txBody>
          <a:bodyPr wrap="square" rtlCol="0">
            <a:spAutoFit/>
          </a:bodyPr>
          <a:lstStyle/>
          <a:p>
            <a:r>
              <a:rPr lang="en-US" dirty="0"/>
              <a:t> </a:t>
            </a:r>
          </a:p>
          <a:p>
            <a:pPr lvl="0"/>
            <a:r>
              <a:rPr lang="en-US" b="1" dirty="0"/>
              <a:t>Engage </a:t>
            </a:r>
            <a:r>
              <a:rPr lang="en-US" dirty="0"/>
              <a:t>youth and family members into treatment by establishing your credibility by being responsive and availability</a:t>
            </a:r>
            <a:r>
              <a:rPr lang="en-US" b="1" dirty="0" smtClean="0"/>
              <a:t>.</a:t>
            </a:r>
          </a:p>
          <a:p>
            <a:pPr lvl="0"/>
            <a:endParaRPr lang="en-US" dirty="0"/>
          </a:p>
          <a:p>
            <a:pPr lvl="0"/>
            <a:r>
              <a:rPr lang="en-US" b="1" dirty="0"/>
              <a:t>Motivate</a:t>
            </a:r>
            <a:r>
              <a:rPr lang="en-US" dirty="0"/>
              <a:t> youth and their families by decreasing the intense negativity (blaming, hopelessness) so often characteristic of these families. Rather than ignoring or being paralyzed by the intense negative experiences these families often bring (e.g., cultural isolation and racism, loss and deprivation, abandonment, abuse, depression), FFT acknowledges and incorporates these powerful emotional forces into successful engagement and motivation through respect, sensitivity, and positive reattribution techniques</a:t>
            </a:r>
            <a:r>
              <a:rPr lang="en-US" dirty="0" smtClean="0"/>
              <a:t>.</a:t>
            </a:r>
          </a:p>
          <a:p>
            <a:pPr lvl="0"/>
            <a:endParaRPr lang="en-US" dirty="0"/>
          </a:p>
          <a:p>
            <a:pPr lvl="0"/>
            <a:r>
              <a:rPr lang="en-US" b="1" dirty="0"/>
              <a:t>Assess </a:t>
            </a:r>
            <a:r>
              <a:rPr lang="en-US" dirty="0"/>
              <a:t>interpersonal functions (i.e., payoffs) within the family to organize/match interventions.</a:t>
            </a:r>
          </a:p>
          <a:p>
            <a:r>
              <a:rPr lang="en-US" dirty="0"/>
              <a:t> </a:t>
            </a:r>
          </a:p>
        </p:txBody>
      </p:sp>
    </p:spTree>
    <p:extLst>
      <p:ext uri="{BB962C8B-B14F-4D97-AF65-F5344CB8AC3E}">
        <p14:creationId xmlns:p14="http://schemas.microsoft.com/office/powerpoint/2010/main" val="3849643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74261"/>
                </a:solidFill>
              </a:rPr>
              <a:t>Goal of Treatment</a:t>
            </a:r>
            <a:endParaRPr lang="en-US" dirty="0">
              <a:solidFill>
                <a:srgbClr val="174261"/>
              </a:solidFill>
            </a:endParaRPr>
          </a:p>
        </p:txBody>
      </p:sp>
      <p:sp>
        <p:nvSpPr>
          <p:cNvPr id="3" name="TextBox 2"/>
          <p:cNvSpPr txBox="1"/>
          <p:nvPr/>
        </p:nvSpPr>
        <p:spPr>
          <a:xfrm>
            <a:off x="609599" y="1782305"/>
            <a:ext cx="7206712" cy="3447098"/>
          </a:xfrm>
          <a:prstGeom prst="rect">
            <a:avLst/>
          </a:prstGeom>
          <a:noFill/>
        </p:spPr>
        <p:txBody>
          <a:bodyPr wrap="square" rtlCol="0">
            <a:spAutoFit/>
          </a:bodyPr>
          <a:lstStyle/>
          <a:p>
            <a:pPr lvl="0"/>
            <a:r>
              <a:rPr lang="en-US" sz="2000" b="1" dirty="0"/>
              <a:t>Behavior Change: </a:t>
            </a:r>
            <a:r>
              <a:rPr lang="en-US" sz="2000" dirty="0"/>
              <a:t>Reduce and eliminate the problem behaviors and accompanying family relational patterns through individualized behavior change interventions, including cognitive/attributional interventions, systematic skill-training in family communication, parenting, problem solving, and conflict management</a:t>
            </a:r>
            <a:r>
              <a:rPr lang="en-US" sz="2000" dirty="0" smtClean="0"/>
              <a:t>.</a:t>
            </a:r>
          </a:p>
          <a:p>
            <a:pPr lvl="0"/>
            <a:endParaRPr lang="en-US" sz="2000" dirty="0"/>
          </a:p>
          <a:p>
            <a:r>
              <a:rPr lang="en-US" sz="2000" b="1" dirty="0" smtClean="0"/>
              <a:t>Generalize</a:t>
            </a:r>
            <a:r>
              <a:rPr lang="en-US" sz="2000" dirty="0" smtClean="0"/>
              <a:t> </a:t>
            </a:r>
            <a:r>
              <a:rPr lang="en-US" sz="2000" dirty="0"/>
              <a:t>changes across problem situations by increasing the family’s capacity to </a:t>
            </a:r>
            <a:r>
              <a:rPr lang="en-US" sz="2000" b="1" dirty="0"/>
              <a:t>utilize </a:t>
            </a:r>
            <a:r>
              <a:rPr lang="en-US" sz="2000" b="1" dirty="0" smtClean="0"/>
              <a:t>multisystem </a:t>
            </a:r>
            <a:r>
              <a:rPr lang="en-US" sz="2000" b="1" dirty="0"/>
              <a:t>community resources</a:t>
            </a:r>
            <a:r>
              <a:rPr lang="en-US" sz="2000" dirty="0"/>
              <a:t> adequately, and to engage in relapse </a:t>
            </a:r>
            <a:r>
              <a:rPr lang="en-US" sz="2000" dirty="0" smtClean="0"/>
              <a:t>planning.   </a:t>
            </a:r>
            <a:endParaRPr lang="en-US" sz="2000" dirty="0"/>
          </a:p>
          <a:p>
            <a:r>
              <a:rPr lang="en-US" dirty="0"/>
              <a:t> </a:t>
            </a:r>
          </a:p>
        </p:txBody>
      </p:sp>
    </p:spTree>
    <p:extLst>
      <p:ext uri="{BB962C8B-B14F-4D97-AF65-F5344CB8AC3E}">
        <p14:creationId xmlns:p14="http://schemas.microsoft.com/office/powerpoint/2010/main" val="1131535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14683</TotalTime>
  <Words>1394</Words>
  <Application>Microsoft Macintosh PowerPoint</Application>
  <PresentationFormat>On-screen Show (4:3)</PresentationFormat>
  <Paragraphs>254</Paragraphs>
  <Slides>24</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Mongolian Baiti</vt:lpstr>
      <vt:lpstr>ＭＳ Ｐゴシック</vt:lpstr>
      <vt:lpstr>Times New Roman</vt:lpstr>
      <vt:lpstr>Trebuchet MS</vt:lpstr>
      <vt:lpstr>Wingdings</vt:lpstr>
      <vt:lpstr>Wingdings 3</vt:lpstr>
      <vt:lpstr>メイリオ</vt:lpstr>
      <vt:lpstr>Facet</vt:lpstr>
      <vt:lpstr> Overview for VA Providers  Helen Midouhas, MS Ed, LPC  FFT Implementation Specialist  Seattle USA www.fftllc.com </vt:lpstr>
      <vt:lpstr>Agenda:  FFT</vt:lpstr>
      <vt:lpstr>Agenda:  What is FFT?</vt:lpstr>
      <vt:lpstr>Overview</vt:lpstr>
      <vt:lpstr>Targeted Population</vt:lpstr>
      <vt:lpstr>Targeted Population</vt:lpstr>
      <vt:lpstr>Average Length of Treatment</vt:lpstr>
      <vt:lpstr>Goal of Treatment</vt:lpstr>
      <vt:lpstr>Goal of Treatment</vt:lpstr>
      <vt:lpstr>Phases in FFT</vt:lpstr>
      <vt:lpstr>Outcomes of Treatment</vt:lpstr>
      <vt:lpstr>Where Services are Provided</vt:lpstr>
      <vt:lpstr>Agenda:  Requirements for Clinicians </vt:lpstr>
      <vt:lpstr>Therapist Characteristics</vt:lpstr>
      <vt:lpstr>Therapist Caseload</vt:lpstr>
      <vt:lpstr>Therapist Caseload &amp; Expectations</vt:lpstr>
      <vt:lpstr>Agenda:  Training and Technical Assistance </vt:lpstr>
      <vt:lpstr>FFT Training Protocol</vt:lpstr>
      <vt:lpstr>FFT Clinical Services System (CSS)</vt:lpstr>
      <vt:lpstr>Agenda:  How Teams are Chosen </vt:lpstr>
      <vt:lpstr>FFT Organizational Components</vt:lpstr>
      <vt:lpstr>FFT External Influence Factors</vt:lpstr>
      <vt:lpstr>Site Readiness Process   </vt:lpstr>
      <vt:lpstr>Agenda:  Next Steps </vt:lpstr>
    </vt:vector>
  </TitlesOfParts>
  <Company>FFT LLC</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Doug Kopp</dc:creator>
  <cp:lastModifiedBy>Microsoft Office User</cp:lastModifiedBy>
  <cp:revision>311</cp:revision>
  <dcterms:created xsi:type="dcterms:W3CDTF">2011-11-08T13:39:44Z</dcterms:created>
  <dcterms:modified xsi:type="dcterms:W3CDTF">2019-10-23T19:23:13Z</dcterms:modified>
</cp:coreProperties>
</file>